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  <p:sldMasterId id="2147483672" r:id="rId5"/>
  </p:sldMasterIdLst>
  <p:notesMasterIdLst>
    <p:notesMasterId r:id="rId36"/>
  </p:notesMasterIdLst>
  <p:sldIdLst>
    <p:sldId id="346" r:id="rId6"/>
    <p:sldId id="290" r:id="rId7"/>
    <p:sldId id="291" r:id="rId8"/>
    <p:sldId id="282" r:id="rId9"/>
    <p:sldId id="283" r:id="rId10"/>
    <p:sldId id="292" r:id="rId11"/>
    <p:sldId id="293" r:id="rId12"/>
    <p:sldId id="294" r:id="rId13"/>
    <p:sldId id="285" r:id="rId14"/>
    <p:sldId id="257" r:id="rId15"/>
    <p:sldId id="295" r:id="rId16"/>
    <p:sldId id="270" r:id="rId17"/>
    <p:sldId id="296" r:id="rId18"/>
    <p:sldId id="297" r:id="rId19"/>
    <p:sldId id="299" r:id="rId20"/>
    <p:sldId id="336" r:id="rId21"/>
    <p:sldId id="337" r:id="rId22"/>
    <p:sldId id="333" r:id="rId23"/>
    <p:sldId id="338" r:id="rId24"/>
    <p:sldId id="339" r:id="rId25"/>
    <p:sldId id="328" r:id="rId26"/>
    <p:sldId id="341" r:id="rId27"/>
    <p:sldId id="309" r:id="rId28"/>
    <p:sldId id="322" r:id="rId29"/>
    <p:sldId id="343" r:id="rId30"/>
    <p:sldId id="340" r:id="rId31"/>
    <p:sldId id="342" r:id="rId32"/>
    <p:sldId id="344" r:id="rId33"/>
    <p:sldId id="347" r:id="rId34"/>
    <p:sldId id="327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zione" id="{E75E278A-FF0E-49A4-B170-79828D63BBAD}">
          <p14:sldIdLst>
            <p14:sldId id="346"/>
            <p14:sldId id="290"/>
            <p14:sldId id="291"/>
            <p14:sldId id="282"/>
            <p14:sldId id="283"/>
            <p14:sldId id="292"/>
            <p14:sldId id="293"/>
            <p14:sldId id="294"/>
            <p14:sldId id="285"/>
            <p14:sldId id="257"/>
            <p14:sldId id="295"/>
            <p14:sldId id="270"/>
            <p14:sldId id="296"/>
            <p14:sldId id="297"/>
            <p14:sldId id="299"/>
            <p14:sldId id="336"/>
            <p14:sldId id="337"/>
            <p14:sldId id="333"/>
            <p14:sldId id="338"/>
            <p14:sldId id="339"/>
            <p14:sldId id="328"/>
            <p14:sldId id="341"/>
            <p14:sldId id="309"/>
            <p14:sldId id="322"/>
            <p14:sldId id="343"/>
            <p14:sldId id="340"/>
            <p14:sldId id="342"/>
            <p14:sldId id="344"/>
            <p14:sldId id="347"/>
            <p14:sldId id="327"/>
          </p14:sldIdLst>
        </p14:section>
        <p14:section name="Progettare. Catturare l'attenzione. Collaborare." id="{B9B51309-D148-4332-87C2-07BE32FBCA3B}">
          <p14:sldIdLst/>
        </p14:section>
        <p14:section name="Sezione senza titolo" id="{032664F6-B803-4606-8DED-2C5A3B4C69A6}">
          <p14:sldIdLst/>
        </p14:section>
        <p14:section name="Ulteriori informazioni" id="{2CC34DB2-6590-42C0-AD4B-A04C6060184E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6" name="Autore" initials="A" lastIdx="0" clrIdx="6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462F"/>
    <a:srgbClr val="D2B4A6"/>
    <a:srgbClr val="734F29"/>
    <a:srgbClr val="D24726"/>
    <a:srgbClr val="AEB785"/>
    <a:srgbClr val="EFD5A2"/>
    <a:srgbClr val="3B3026"/>
    <a:srgbClr val="ECE1CA"/>
    <a:srgbClr val="79553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527" autoAdjust="0"/>
    <p:restoredTop sz="90488" autoAdjust="0"/>
  </p:normalViewPr>
  <p:slideViewPr>
    <p:cSldViewPr snapToGrid="0">
      <p:cViewPr varScale="1">
        <p:scale>
          <a:sx n="82" d="100"/>
          <a:sy n="82" d="100"/>
        </p:scale>
        <p:origin x="96" y="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197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viewProps" Target="viewProp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3577B-6902-467D-A26C-08A0DD5E4E03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1EA0F-A667-4B49-8422-0062BC55E24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Lavoro di</a:t>
            </a:r>
            <a:r>
              <a:rPr lang="it-IT" baseline="0" dirty="0" smtClean="0"/>
              <a:t> team per migliorare lo sviluppo del software DNN</a:t>
            </a:r>
            <a:endParaRPr lang="it-IT" dirty="0" smtClean="0"/>
          </a:p>
          <a:p>
            <a:r>
              <a:rPr lang="it-IT" dirty="0" smtClean="0"/>
              <a:t>Ci piacerebbe raccontare quali sono i ruoli, il processo ideale e i possibili strumenti che si possono utilizzare per lavorare con efficacia in un gruppo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DF61EA0F-A667-4B49-8422-0062BC55E249}" type="slidenum">
              <a:rPr lang="en-US" sz="1200" b="0" i="0">
                <a:latin typeface="Calibri"/>
                <a:ea typeface="+mn-ea"/>
                <a:cs typeface="+mn-cs"/>
              </a:rPr>
              <a:t>1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98254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Obiettivo</a:t>
            </a:r>
          </a:p>
          <a:p>
            <a:endParaRPr lang="it-IT" dirty="0" smtClean="0"/>
          </a:p>
          <a:p>
            <a:r>
              <a:rPr lang="it-IT" dirty="0" smtClean="0"/>
              <a:t>Chi</a:t>
            </a:r>
            <a:r>
              <a:rPr lang="it-IT" baseline="0" dirty="0" smtClean="0"/>
              <a:t> lo fa</a:t>
            </a:r>
          </a:p>
          <a:p>
            <a:endParaRPr lang="it-IT" baseline="0" dirty="0" smtClean="0"/>
          </a:p>
          <a:p>
            <a:r>
              <a:rPr lang="it-IT" baseline="0" dirty="0" smtClean="0"/>
              <a:t>Strumenti utilizzati</a:t>
            </a:r>
          </a:p>
          <a:p>
            <a:endParaRPr lang="it-IT" baseline="0" dirty="0" smtClean="0"/>
          </a:p>
          <a:p>
            <a:r>
              <a:rPr lang="it-IT" baseline="0" dirty="0" smtClean="0"/>
              <a:t>Condivisione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4218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designing, creating, deploying and managing an organization's data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architectur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1088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dirty="0" smtClean="0"/>
              <a:t>1. I</a:t>
            </a:r>
            <a:r>
              <a:rPr lang="it-IT" sz="1200" baseline="0" dirty="0" smtClean="0"/>
              <a:t> </a:t>
            </a:r>
            <a:r>
              <a:rPr lang="it-IT" sz="1200" baseline="0" dirty="0" err="1" smtClean="0"/>
              <a:t>wireframe</a:t>
            </a:r>
            <a:r>
              <a:rPr lang="it-IT" sz="1200" baseline="0" dirty="0" smtClean="0"/>
              <a:t> e </a:t>
            </a:r>
            <a:r>
              <a:rPr lang="it-IT" sz="1200" baseline="0" dirty="0" err="1" smtClean="0"/>
              <a:t>mockup</a:t>
            </a:r>
            <a:r>
              <a:rPr lang="it-IT" sz="1200" baseline="0" dirty="0" smtClean="0"/>
              <a:t> devono rapprese il può possibile le funzionalità e l’aspetto grafico</a:t>
            </a:r>
            <a:endParaRPr lang="it-IT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2. </a:t>
            </a:r>
            <a:r>
              <a:rPr lang="it-IT" sz="1200" dirty="0" smtClean="0"/>
              <a:t>Prototipo show </a:t>
            </a:r>
            <a:r>
              <a:rPr lang="it-IT" sz="1200" baseline="0" dirty="0" smtClean="0"/>
              <a:t>prototipo che può essere mostrato al cliente</a:t>
            </a:r>
            <a:endParaRPr lang="it-IT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3. </a:t>
            </a:r>
            <a:r>
              <a:rPr lang="it-IT" sz="1200" dirty="0" smtClean="0"/>
              <a:t>Creazione</a:t>
            </a:r>
            <a:r>
              <a:rPr lang="it-IT" sz="1200" baseline="0" dirty="0" smtClean="0"/>
              <a:t> tabelle e </a:t>
            </a:r>
            <a:r>
              <a:rPr lang="it-IT" sz="1200" baseline="0" dirty="0" err="1" smtClean="0"/>
              <a:t>stored</a:t>
            </a:r>
            <a:r>
              <a:rPr lang="it-IT" sz="1200" baseline="0" dirty="0" smtClean="0"/>
              <a:t> procedure</a:t>
            </a:r>
            <a:endParaRPr lang="it-IT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4. </a:t>
            </a:r>
            <a:r>
              <a:rPr lang="it-IT" sz="1200" dirty="0" smtClean="0"/>
              <a:t>Creazione classi</a:t>
            </a:r>
            <a:r>
              <a:rPr lang="it-IT" sz="1200" baseline="0" dirty="0" smtClean="0"/>
              <a:t> e logica per il recupero e salvataggio dei dati</a:t>
            </a:r>
            <a:endParaRPr lang="it-IT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5. </a:t>
            </a:r>
            <a:r>
              <a:rPr lang="it-IT" sz="1200" dirty="0" smtClean="0"/>
              <a:t>Risolvere i problemi che emergono.</a:t>
            </a:r>
            <a:r>
              <a:rPr lang="it-IT" sz="1200" baseline="0" dirty="0" smtClean="0"/>
              <a:t> Analizzare la qualità del lavoro.</a:t>
            </a:r>
            <a:endParaRPr lang="it-IT" sz="1200" dirty="0" smtClean="0"/>
          </a:p>
          <a:p>
            <a:endParaRPr lang="it-IT" dirty="0" smtClean="0"/>
          </a:p>
          <a:p>
            <a:endParaRPr lang="it-IT" dirty="0" smtClean="0"/>
          </a:p>
          <a:p>
            <a:r>
              <a:rPr lang="it-IT" dirty="0" smtClean="0"/>
              <a:t>Obiettivo</a:t>
            </a:r>
          </a:p>
          <a:p>
            <a:endParaRPr lang="it-IT" dirty="0" smtClean="0"/>
          </a:p>
          <a:p>
            <a:r>
              <a:rPr lang="it-IT" dirty="0" smtClean="0"/>
              <a:t>Chi</a:t>
            </a:r>
            <a:r>
              <a:rPr lang="it-IT" baseline="0" dirty="0" smtClean="0"/>
              <a:t> lo fa</a:t>
            </a:r>
          </a:p>
          <a:p>
            <a:endParaRPr lang="it-IT" baseline="0" dirty="0" smtClean="0"/>
          </a:p>
          <a:p>
            <a:r>
              <a:rPr lang="it-IT" baseline="0" dirty="0" smtClean="0"/>
              <a:t>Strumenti utilizzati</a:t>
            </a:r>
          </a:p>
          <a:p>
            <a:endParaRPr lang="it-IT" baseline="0" dirty="0" smtClean="0"/>
          </a:p>
          <a:p>
            <a:r>
              <a:rPr lang="it-IT" baseline="0" dirty="0" smtClean="0"/>
              <a:t>Condivisione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3199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Obiettivo</a:t>
            </a:r>
          </a:p>
          <a:p>
            <a:endParaRPr lang="it-IT" dirty="0" smtClean="0"/>
          </a:p>
          <a:p>
            <a:r>
              <a:rPr lang="it-IT" dirty="0" smtClean="0"/>
              <a:t>Chi</a:t>
            </a:r>
            <a:r>
              <a:rPr lang="it-IT" baseline="0" dirty="0" smtClean="0"/>
              <a:t> lo fa</a:t>
            </a:r>
          </a:p>
          <a:p>
            <a:endParaRPr lang="it-IT" baseline="0" dirty="0" smtClean="0"/>
          </a:p>
          <a:p>
            <a:r>
              <a:rPr lang="it-IT" baseline="0" dirty="0" smtClean="0"/>
              <a:t>Strumenti utilizzati</a:t>
            </a:r>
          </a:p>
          <a:p>
            <a:endParaRPr lang="it-IT" baseline="0" dirty="0" smtClean="0"/>
          </a:p>
          <a:p>
            <a:r>
              <a:rPr lang="it-IT" baseline="0" dirty="0" smtClean="0"/>
              <a:t>Condivisione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7566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Obiettivo</a:t>
            </a:r>
          </a:p>
          <a:p>
            <a:endParaRPr lang="it-IT" dirty="0" smtClean="0"/>
          </a:p>
          <a:p>
            <a:r>
              <a:rPr lang="it-IT" dirty="0" smtClean="0"/>
              <a:t>Chi</a:t>
            </a:r>
            <a:r>
              <a:rPr lang="it-IT" baseline="0" dirty="0" smtClean="0"/>
              <a:t> lo fa</a:t>
            </a:r>
          </a:p>
          <a:p>
            <a:endParaRPr lang="it-IT" baseline="0" dirty="0" smtClean="0"/>
          </a:p>
          <a:p>
            <a:r>
              <a:rPr lang="it-IT" baseline="0" dirty="0" smtClean="0"/>
              <a:t>Strumenti utilizzati</a:t>
            </a:r>
          </a:p>
          <a:p>
            <a:endParaRPr lang="it-IT" baseline="0" dirty="0" smtClean="0"/>
          </a:p>
          <a:p>
            <a:r>
              <a:rPr lang="it-IT" baseline="0" dirty="0" smtClean="0"/>
              <a:t>Condivisione</a:t>
            </a:r>
          </a:p>
          <a:p>
            <a:endParaRPr lang="it-IT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and</a:t>
            </a:r>
            <a:r>
              <a:rPr lang="it-IT" baseline="0" dirty="0" smtClean="0"/>
              <a:t> </a:t>
            </a:r>
            <a:r>
              <a:rPr lang="it-IT" baseline="0" dirty="0" err="1" smtClean="0"/>
              <a:t>v</a:t>
            </a:r>
            <a:r>
              <a:rPr lang="it-IT" dirty="0" err="1" smtClean="0"/>
              <a:t>erifying</a:t>
            </a:r>
            <a:r>
              <a:rPr lang="it-IT" dirty="0" smtClean="0"/>
              <a:t> </a:t>
            </a:r>
            <a:r>
              <a:rPr lang="it-IT" dirty="0" err="1" smtClean="0"/>
              <a:t>issues</a:t>
            </a:r>
            <a:r>
              <a:rPr lang="it-IT" dirty="0" smtClean="0"/>
              <a:t> and </a:t>
            </a:r>
            <a:r>
              <a:rPr lang="it-IT" dirty="0" err="1" smtClean="0"/>
              <a:t>bugs</a:t>
            </a:r>
            <a:r>
              <a:rPr lang="it-IT" dirty="0" smtClean="0"/>
              <a:t>.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7743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/>
              <a:t>Thank</a:t>
            </a:r>
            <a:r>
              <a:rPr lang="it-IT" dirty="0" smtClean="0"/>
              <a:t> </a:t>
            </a:r>
            <a:r>
              <a:rPr lang="it-IT" dirty="0" err="1" smtClean="0"/>
              <a:t>you</a:t>
            </a:r>
            <a:r>
              <a:rPr lang="it-IT" dirty="0" smtClean="0"/>
              <a:t> </a:t>
            </a:r>
            <a:r>
              <a:rPr lang="it-IT" dirty="0" err="1" smtClean="0"/>
              <a:t>very</a:t>
            </a:r>
            <a:r>
              <a:rPr lang="it-IT" dirty="0" smtClean="0"/>
              <a:t> </a:t>
            </a:r>
            <a:r>
              <a:rPr lang="it-IT" dirty="0" err="1" smtClean="0"/>
              <a:t>much</a:t>
            </a:r>
            <a:r>
              <a:rPr lang="it-IT" dirty="0" smtClean="0"/>
              <a:t> for </a:t>
            </a:r>
            <a:r>
              <a:rPr lang="it-IT" dirty="0" err="1" smtClean="0"/>
              <a:t>attending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6559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670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 smtClean="0"/>
          </a:p>
          <a:p>
            <a:r>
              <a:rPr lang="it-IT" baseline="0" dirty="0" err="1" smtClean="0"/>
              <a:t>Qule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1202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The goal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always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project</a:t>
            </a:r>
            <a:r>
              <a:rPr lang="it-IT" dirty="0" smtClean="0"/>
              <a:t>, </a:t>
            </a:r>
            <a:r>
              <a:rPr lang="it-IT" dirty="0" err="1" smtClean="0"/>
              <a:t>keep</a:t>
            </a:r>
            <a:r>
              <a:rPr lang="it-IT" baseline="0" dirty="0" smtClean="0"/>
              <a:t> in </a:t>
            </a:r>
            <a:r>
              <a:rPr lang="it-IT" baseline="0" dirty="0" err="1" smtClean="0"/>
              <a:t>your</a:t>
            </a:r>
            <a:r>
              <a:rPr lang="it-IT" baseline="0" dirty="0" smtClean="0"/>
              <a:t> </a:t>
            </a:r>
            <a:r>
              <a:rPr lang="it-IT" baseline="0" dirty="0" err="1" smtClean="0"/>
              <a:t>mind</a:t>
            </a:r>
            <a:r>
              <a:rPr lang="it-IT" baseline="0" dirty="0" smtClean="0"/>
              <a:t>. </a:t>
            </a:r>
            <a:endParaRPr lang="it-IT" dirty="0" smtClean="0"/>
          </a:p>
          <a:p>
            <a:r>
              <a:rPr lang="it-IT" dirty="0" smtClean="0"/>
              <a:t>1. </a:t>
            </a:r>
            <a:r>
              <a:rPr lang="it-IT" dirty="0" err="1" smtClean="0"/>
              <a:t>Now</a:t>
            </a:r>
            <a:r>
              <a:rPr lang="it-IT" dirty="0" smtClean="0"/>
              <a:t> </a:t>
            </a:r>
            <a:r>
              <a:rPr lang="it-IT" dirty="0" err="1" smtClean="0"/>
              <a:t>you</a:t>
            </a:r>
            <a:r>
              <a:rPr lang="it-IT" dirty="0" smtClean="0"/>
              <a:t> </a:t>
            </a:r>
            <a:r>
              <a:rPr lang="it-IT" dirty="0" err="1" smtClean="0"/>
              <a:t>have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understood</a:t>
            </a:r>
            <a:r>
              <a:rPr lang="it-IT" baseline="0" dirty="0" smtClean="0"/>
              <a:t> </a:t>
            </a:r>
            <a:r>
              <a:rPr lang="it-IT" baseline="0" dirty="0" err="1" smtClean="0"/>
              <a:t>why</a:t>
            </a:r>
            <a:r>
              <a:rPr lang="it-IT" baseline="0" dirty="0" smtClean="0"/>
              <a:t> </a:t>
            </a:r>
            <a:r>
              <a:rPr lang="it-IT" baseline="0" dirty="0" err="1" smtClean="0"/>
              <a:t>is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important</a:t>
            </a:r>
            <a:r>
              <a:rPr lang="it-IT" baseline="0" dirty="0" smtClean="0"/>
              <a:t> to </a:t>
            </a:r>
            <a:r>
              <a:rPr lang="it-IT" baseline="0" dirty="0" err="1" smtClean="0"/>
              <a:t>have</a:t>
            </a:r>
            <a:r>
              <a:rPr lang="it-IT" baseline="0" dirty="0" smtClean="0"/>
              <a:t> a </a:t>
            </a:r>
            <a:r>
              <a:rPr lang="it-IT" dirty="0" smtClean="0"/>
              <a:t>team</a:t>
            </a:r>
          </a:p>
          <a:p>
            <a:r>
              <a:rPr lang="it-IT" dirty="0" smtClean="0"/>
              <a:t>2.</a:t>
            </a:r>
            <a:r>
              <a:rPr lang="it-IT" baseline="0" dirty="0" smtClean="0"/>
              <a:t> </a:t>
            </a:r>
            <a:r>
              <a:rPr lang="it-IT" baseline="0" dirty="0" err="1" smtClean="0"/>
              <a:t>Now</a:t>
            </a:r>
            <a:r>
              <a:rPr lang="it-IT" baseline="0" dirty="0" smtClean="0"/>
              <a:t>, </a:t>
            </a:r>
            <a:r>
              <a:rPr lang="it-IT" baseline="0" dirty="0" err="1" smtClean="0"/>
              <a:t>you</a:t>
            </a:r>
            <a:r>
              <a:rPr lang="it-IT" baseline="0" dirty="0" smtClean="0"/>
              <a:t> </a:t>
            </a:r>
            <a:r>
              <a:rPr lang="it-IT" baseline="0" dirty="0" err="1" smtClean="0"/>
              <a:t>need</a:t>
            </a:r>
            <a:r>
              <a:rPr lang="it-IT" baseline="0" dirty="0" smtClean="0"/>
              <a:t> a </a:t>
            </a:r>
            <a:r>
              <a:rPr lang="it-IT" sz="1200" dirty="0" err="1" smtClean="0"/>
              <a:t>Methodology</a:t>
            </a:r>
            <a:endParaRPr lang="it-IT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0761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/>
              <a:t>Why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important</a:t>
            </a:r>
            <a:r>
              <a:rPr lang="it-IT" dirty="0" smtClean="0"/>
              <a:t> to</a:t>
            </a:r>
            <a:r>
              <a:rPr lang="it-IT" baseline="0" dirty="0" smtClean="0"/>
              <a:t> share a </a:t>
            </a:r>
            <a:r>
              <a:rPr lang="it-IT" baseline="0" dirty="0" err="1" smtClean="0"/>
              <a:t>project</a:t>
            </a:r>
            <a:r>
              <a:rPr lang="it-IT" baseline="0" dirty="0" smtClean="0"/>
              <a:t>.</a:t>
            </a:r>
          </a:p>
          <a:p>
            <a:r>
              <a:rPr lang="it-IT" baseline="0" dirty="0" err="1" smtClean="0"/>
              <a:t>It’s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important</a:t>
            </a:r>
            <a:r>
              <a:rPr lang="it-IT" baseline="0" dirty="0" smtClean="0"/>
              <a:t> to show </a:t>
            </a:r>
            <a:r>
              <a:rPr lang="it-IT" baseline="0" dirty="0" err="1" smtClean="0"/>
              <a:t>borders</a:t>
            </a:r>
            <a:r>
              <a:rPr lang="it-IT" baseline="0" dirty="0" smtClean="0"/>
              <a:t> of </a:t>
            </a:r>
            <a:r>
              <a:rPr lang="it-IT" baseline="0" dirty="0" err="1" smtClean="0"/>
              <a:t>your</a:t>
            </a:r>
            <a:r>
              <a:rPr lang="it-IT" baseline="0" dirty="0" smtClean="0"/>
              <a:t> </a:t>
            </a:r>
            <a:r>
              <a:rPr lang="it-IT" baseline="0" dirty="0" err="1" smtClean="0"/>
              <a:t>project</a:t>
            </a:r>
            <a:r>
              <a:rPr lang="it-IT" baseline="0" dirty="0" smtClean="0"/>
              <a:t>.</a:t>
            </a:r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r>
              <a:rPr lang="it-IT" dirty="0" smtClean="0"/>
              <a:t>Abbiamo bisogno di capire per ogni </a:t>
            </a:r>
            <a:r>
              <a:rPr lang="it-IT" dirty="0" err="1" smtClean="0"/>
              <a:t>step</a:t>
            </a:r>
            <a:r>
              <a:rPr lang="it-IT" dirty="0" smtClean="0"/>
              <a:t>:</a:t>
            </a:r>
          </a:p>
          <a:p>
            <a:endParaRPr lang="it-IT" baseline="0" dirty="0" smtClean="0"/>
          </a:p>
          <a:p>
            <a:r>
              <a:rPr lang="it-IT" dirty="0" smtClean="0"/>
              <a:t>Obiettivo:</a:t>
            </a:r>
          </a:p>
          <a:p>
            <a:endParaRPr lang="it-IT" dirty="0" smtClean="0"/>
          </a:p>
          <a:p>
            <a:r>
              <a:rPr lang="it-IT" dirty="0" smtClean="0"/>
              <a:t>Responsabile</a:t>
            </a:r>
            <a:r>
              <a:rPr lang="it-IT" baseline="0" dirty="0" smtClean="0"/>
              <a:t>:</a:t>
            </a:r>
          </a:p>
          <a:p>
            <a:endParaRPr lang="it-IT" baseline="0" dirty="0" smtClean="0"/>
          </a:p>
          <a:p>
            <a:r>
              <a:rPr lang="it-IT" baseline="0" dirty="0" smtClean="0"/>
              <a:t>Strumenti utilizzati:</a:t>
            </a:r>
          </a:p>
          <a:p>
            <a:endParaRPr lang="it-IT" baseline="0" dirty="0" smtClean="0"/>
          </a:p>
          <a:p>
            <a:r>
              <a:rPr lang="it-IT" baseline="0" dirty="0" smtClean="0"/>
              <a:t>Come condividere: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9738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Dire</a:t>
            </a:r>
            <a:r>
              <a:rPr lang="it-IT" baseline="0" dirty="0" smtClean="0"/>
              <a:t> i benefici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0931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Obiettivo</a:t>
            </a:r>
          </a:p>
          <a:p>
            <a:endParaRPr lang="it-IT" dirty="0" smtClean="0"/>
          </a:p>
          <a:p>
            <a:r>
              <a:rPr lang="it-IT" dirty="0" smtClean="0"/>
              <a:t>Responsabile</a:t>
            </a:r>
            <a:endParaRPr lang="it-IT" baseline="0" dirty="0" smtClean="0"/>
          </a:p>
          <a:p>
            <a:r>
              <a:rPr lang="it-IT" dirty="0" smtClean="0"/>
              <a:t>Team </a:t>
            </a:r>
            <a:br>
              <a:rPr lang="it-IT" dirty="0" smtClean="0"/>
            </a:br>
            <a:r>
              <a:rPr lang="it-IT" dirty="0" smtClean="0"/>
              <a:t>Technical </a:t>
            </a:r>
            <a:r>
              <a:rPr lang="it-IT" dirty="0" err="1" smtClean="0"/>
              <a:t>analysis</a:t>
            </a:r>
            <a:endParaRPr lang="it-IT" dirty="0" smtClean="0"/>
          </a:p>
          <a:p>
            <a:endParaRPr lang="it-IT" baseline="0" dirty="0" smtClean="0"/>
          </a:p>
          <a:p>
            <a:r>
              <a:rPr lang="it-IT" baseline="0" dirty="0" smtClean="0"/>
              <a:t>Strumenti utilizzati</a:t>
            </a:r>
          </a:p>
          <a:p>
            <a:endParaRPr lang="it-IT" baseline="0" dirty="0" smtClean="0"/>
          </a:p>
          <a:p>
            <a:r>
              <a:rPr lang="it-IT" baseline="0" dirty="0" smtClean="0"/>
              <a:t>Condivisione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1254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Obiettivo</a:t>
            </a:r>
          </a:p>
          <a:p>
            <a:endParaRPr lang="it-IT" dirty="0" smtClean="0"/>
          </a:p>
          <a:p>
            <a:r>
              <a:rPr lang="it-IT" dirty="0" smtClean="0"/>
              <a:t>Chi</a:t>
            </a:r>
            <a:r>
              <a:rPr lang="it-IT" baseline="0" dirty="0" smtClean="0"/>
              <a:t> lo fa</a:t>
            </a:r>
          </a:p>
          <a:p>
            <a:endParaRPr lang="it-IT" baseline="0" dirty="0" smtClean="0"/>
          </a:p>
          <a:p>
            <a:r>
              <a:rPr lang="it-IT" baseline="0" dirty="0" smtClean="0"/>
              <a:t>Strumenti utilizzati</a:t>
            </a:r>
          </a:p>
          <a:p>
            <a:endParaRPr lang="it-IT" baseline="0" dirty="0" smtClean="0"/>
          </a:p>
          <a:p>
            <a:r>
              <a:rPr lang="it-IT" baseline="0" dirty="0" smtClean="0"/>
              <a:t>Condivisione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2893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dirty="0" smtClean="0"/>
              <a:t>and </a:t>
            </a:r>
            <a:r>
              <a:rPr lang="it-IT" sz="1200" dirty="0" err="1" smtClean="0"/>
              <a:t>each</a:t>
            </a:r>
            <a:r>
              <a:rPr lang="it-IT" sz="1200" dirty="0" smtClean="0"/>
              <a:t> </a:t>
            </a:r>
            <a:r>
              <a:rPr lang="it-IT" sz="1200" dirty="0" err="1" smtClean="0"/>
              <a:t>person</a:t>
            </a:r>
            <a:r>
              <a:rPr lang="it-IT" sz="1200" dirty="0" smtClean="0"/>
              <a:t> in the team </a:t>
            </a:r>
            <a:r>
              <a:rPr lang="it-IT" sz="1200" dirty="0" err="1" smtClean="0"/>
              <a:t>feels</a:t>
            </a:r>
            <a:r>
              <a:rPr lang="it-IT" sz="1200" dirty="0" smtClean="0"/>
              <a:t> </a:t>
            </a:r>
            <a:r>
              <a:rPr lang="it-IT" sz="1200" dirty="0" err="1" smtClean="0"/>
              <a:t>comfortable</a:t>
            </a:r>
            <a:r>
              <a:rPr lang="it-IT" sz="1200" dirty="0" smtClean="0"/>
              <a:t> to </a:t>
            </a:r>
            <a:r>
              <a:rPr lang="it-IT" sz="1200" dirty="0" err="1" smtClean="0"/>
              <a:t>communicate</a:t>
            </a:r>
            <a:r>
              <a:rPr lang="it-IT" sz="1200" dirty="0" smtClean="0"/>
              <a:t>.</a:t>
            </a:r>
            <a:endParaRPr lang="it-IT" sz="12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336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D:\Documents\DNN Connect\DNN Connect 2015\Package\dnnconnect_bg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720"/>
          <a:stretch/>
        </p:blipFill>
        <p:spPr bwMode="auto">
          <a:xfrm>
            <a:off x="0" y="10289"/>
            <a:ext cx="12192000" cy="6847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333504" y="3267456"/>
            <a:ext cx="9875520" cy="9144"/>
          </a:xfrm>
          <a:prstGeom prst="rect">
            <a:avLst/>
          </a:prstGeom>
          <a:solidFill>
            <a:srgbClr val="00B0F0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498230"/>
            <a:ext cx="10363200" cy="2731008"/>
          </a:xfrm>
        </p:spPr>
        <p:txBody>
          <a:bodyPr rIns="100584"/>
          <a:lstStyle>
            <a:lvl1pPr algn="r">
              <a:buNone/>
              <a:defRPr sz="4000" b="1" cap="none" baseline="0">
                <a:solidFill>
                  <a:srgbClr val="00B0F0"/>
                </a:solidFill>
              </a:defRPr>
            </a:lvl1pPr>
            <a:extLst/>
          </a:lstStyle>
          <a:p>
            <a:r>
              <a:rPr kumimoji="0" lang="it-IT" dirty="0" smtClean="0"/>
              <a:t>Fare clic per modificare lo stile del titolo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3287713"/>
            <a:ext cx="103632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it-IT" dirty="0" smtClean="0"/>
              <a:t>Fare clic per modificare stili del testo dello schema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7416800" y="6513670"/>
            <a:ext cx="4003040" cy="274320"/>
          </a:xfrm>
        </p:spPr>
        <p:txBody>
          <a:bodyPr vert="horz" rtlCol="0"/>
          <a:lstStyle>
            <a:extLst/>
          </a:lstStyle>
          <a:p>
            <a:fld id="{3D636C07-7E76-46D3-B86B-6AF7C60E533E}" type="datetimeFigureOut">
              <a:rPr lang="nl-NL" smtClean="0"/>
              <a:t>27-5-2015</a:t>
            </a:fld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1518603" y="6513670"/>
            <a:ext cx="619051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9096D49-DAE3-40DE-93E0-41688E0A5016}" type="slidenum">
              <a:rPr lang="nl-NL" smtClean="0"/>
              <a:t>‹N›</a:t>
            </a:fld>
            <a:endParaRPr lang="nl-NL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2133600" y="6513670"/>
            <a:ext cx="5209952" cy="274320"/>
          </a:xfrm>
        </p:spPr>
        <p:txBody>
          <a:bodyPr vert="horz" rtlCol="0"/>
          <a:lstStyle>
            <a:extLst/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732041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737851" cy="1228436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1489075"/>
            <a:ext cx="5156200" cy="641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1851" y="2193927"/>
            <a:ext cx="5156200" cy="397827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it-IT" smtClean="0"/>
              <a:t>Fare clic per modificare stili del testo dello schema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it-IT" smtClean="0"/>
              <a:t>Secondo livello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it-IT" smtClean="0"/>
              <a:t>Terzo livello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it-IT" smtClean="0"/>
              <a:t>Quarto livello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9664" y="1489075"/>
            <a:ext cx="5157787" cy="641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664" y="2193927"/>
            <a:ext cx="5157787" cy="397827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it-IT" smtClean="0"/>
              <a:t>Fare clic per modificare stili del testo dello schema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it-IT" smtClean="0"/>
              <a:t>Secondo livello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it-IT" smtClean="0"/>
              <a:t>Terzo livello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it-IT" smtClean="0"/>
              <a:t>Quarto livello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‹N›</a:t>
            </a:fld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606029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1228436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‹N›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2" descr="D:\Documents\DNN Connect\DNN Connect 2015\Package\dnnconnect_bg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720" b="80563"/>
          <a:stretch/>
        </p:blipFill>
        <p:spPr bwMode="auto">
          <a:xfrm>
            <a:off x="0" y="0"/>
            <a:ext cx="12192000" cy="1330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814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4320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it-IT" smtClean="0"/>
              <a:t>Fare clic per modificare stili del testo dello schema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it-IT" smtClean="0"/>
              <a:t>Secondo livello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it-IT" smtClean="0"/>
              <a:t>Terzo livello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it-IT" smtClean="0"/>
              <a:t>Quarto livello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1938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0953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1228436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‹N›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596921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95346" y="0"/>
            <a:ext cx="2096655" cy="68580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215419" y="365125"/>
            <a:ext cx="1819564" cy="5811838"/>
          </a:xfrm>
        </p:spPr>
        <p:txBody>
          <a:bodyPr vert="eaVert"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‹N›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0095346" y="0"/>
            <a:ext cx="2096655" cy="68580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3022666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4E3B0-7AC1-48D6-8557-F6A7C6ED65DB}" type="datetimeFigureOut">
              <a:rPr lang="it-IT" smtClean="0"/>
              <a:t>27/05/2015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B725B-189E-49CC-AAD4-D213FD80B8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796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4E3B0-7AC1-48D6-8557-F6A7C6ED65DB}" type="datetimeFigureOut">
              <a:rPr lang="it-IT" smtClean="0"/>
              <a:t>27/05/2015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B725B-189E-49CC-AAD4-D213FD80B8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09830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4E3B0-7AC1-48D6-8557-F6A7C6ED65DB}" type="datetimeFigureOut">
              <a:rPr lang="it-IT" smtClean="0"/>
              <a:t>27/05/2015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B725B-189E-49CC-AAD4-D213FD80B8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7257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D:\Documents\DNN Connect\DNN Connect 2015\Package\dnnconnect_bg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720"/>
          <a:stretch/>
        </p:blipFill>
        <p:spPr bwMode="auto">
          <a:xfrm>
            <a:off x="0" y="10289"/>
            <a:ext cx="12192000" cy="6847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061006"/>
            <a:ext cx="10515600" cy="2387600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2" y="5110609"/>
            <a:ext cx="6705599" cy="1137793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2800">
                <a:solidFill>
                  <a:srgbClr val="D24726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481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4E3B0-7AC1-48D6-8557-F6A7C6ED65DB}" type="datetimeFigureOut">
              <a:rPr lang="it-IT" smtClean="0"/>
              <a:t>27/05/2015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B725B-189E-49CC-AAD4-D213FD80B8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4316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4E3B0-7AC1-48D6-8557-F6A7C6ED65DB}" type="datetimeFigureOut">
              <a:rPr lang="it-IT" smtClean="0"/>
              <a:t>27/05/2015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B725B-189E-49CC-AAD4-D213FD80B8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16684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4E3B0-7AC1-48D6-8557-F6A7C6ED65DB}" type="datetimeFigureOut">
              <a:rPr lang="it-IT" smtClean="0"/>
              <a:t>27/05/2015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B725B-189E-49CC-AAD4-D213FD80B8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07435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4E3B0-7AC1-48D6-8557-F6A7C6ED65DB}" type="datetimeFigureOut">
              <a:rPr lang="it-IT" smtClean="0"/>
              <a:t>27/05/2015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B725B-189E-49CC-AAD4-D213FD80B8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26691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4E3B0-7AC1-48D6-8557-F6A7C6ED65DB}" type="datetimeFigureOut">
              <a:rPr lang="it-IT" smtClean="0"/>
              <a:t>27/05/2015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B725B-189E-49CC-AAD4-D213FD80B8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79524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4E3B0-7AC1-48D6-8557-F6A7C6ED65DB}" type="datetimeFigureOut">
              <a:rPr lang="it-IT" smtClean="0"/>
              <a:t>27/05/2015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B725B-189E-49CC-AAD4-D213FD80B8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6532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4E3B0-7AC1-48D6-8557-F6A7C6ED65DB}" type="datetimeFigureOut">
              <a:rPr lang="it-IT" smtClean="0"/>
              <a:t>27/05/2015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B725B-189E-49CC-AAD4-D213FD80B8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50551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4E3B0-7AC1-48D6-8557-F6A7C6ED65DB}" type="datetimeFigureOut">
              <a:rPr lang="it-IT" smtClean="0"/>
              <a:t>27/05/2015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B725B-189E-49CC-AAD4-D213FD80B8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6687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Documents\DNN Connect\DNN Connect 2015\Package\dnnconnect_bg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720"/>
          <a:stretch/>
        </p:blipFill>
        <p:spPr bwMode="auto">
          <a:xfrm>
            <a:off x="0" y="-1"/>
            <a:ext cx="12192000" cy="6861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636C07-7E76-46D3-B86B-6AF7C60E533E}" type="datetimeFigureOut">
              <a:rPr lang="nl-NL" smtClean="0"/>
              <a:t>27-5-2015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096D49-DAE3-40DE-93E0-41688E0A5016}" type="slidenum">
              <a:rPr lang="nl-NL" smtClean="0"/>
              <a:t>‹N›</a:t>
            </a:fld>
            <a:endParaRPr lang="nl-NL"/>
          </a:p>
        </p:txBody>
      </p:sp>
      <p:sp>
        <p:nvSpPr>
          <p:cNvPr id="6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10896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/>
          </a:bodyPr>
          <a:lstStyle>
            <a:lvl1pPr>
              <a:defRPr sz="4000">
                <a:solidFill>
                  <a:schemeClr val="bg1"/>
                </a:solidFill>
                <a:latin typeface="Rockwell" panose="02060603020205020403" pitchFamily="18" charset="0"/>
              </a:defRPr>
            </a:lvl1pPr>
            <a:extLst/>
          </a:lstStyle>
          <a:p>
            <a:r>
              <a:rPr kumimoji="0" lang="de-DE" dirty="0" smtClean="0"/>
              <a:t>Titelmasterformat durch Klicken bearbeiten</a:t>
            </a:r>
            <a:endParaRPr kumimoji="0" lang="en-US" dirty="0"/>
          </a:p>
        </p:txBody>
      </p:sp>
      <p:sp>
        <p:nvSpPr>
          <p:cNvPr id="7" name="Text Placeholder 12"/>
          <p:cNvSpPr>
            <a:spLocks noGrp="1"/>
          </p:cNvSpPr>
          <p:nvPr>
            <p:ph idx="1"/>
          </p:nvPr>
        </p:nvSpPr>
        <p:spPr>
          <a:xfrm>
            <a:off x="457200" y="1646237"/>
            <a:ext cx="10896600" cy="452628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Rockwell" panose="02060603020205020403" pitchFamily="18" charset="0"/>
              </a:defRPr>
            </a:lvl1pPr>
            <a:lvl2pPr>
              <a:defRPr sz="3600">
                <a:solidFill>
                  <a:schemeClr val="bg1"/>
                </a:solidFill>
                <a:latin typeface="Rockwell" panose="02060603020205020403" pitchFamily="18" charset="0"/>
              </a:defRPr>
            </a:lvl2pPr>
            <a:lvl3pPr>
              <a:defRPr sz="3200">
                <a:solidFill>
                  <a:schemeClr val="bg1"/>
                </a:solidFill>
                <a:latin typeface="Rockwell" panose="02060603020205020403" pitchFamily="18" charset="0"/>
              </a:defRPr>
            </a:lvl3pPr>
            <a:lvl4pPr>
              <a:defRPr sz="2800">
                <a:solidFill>
                  <a:schemeClr val="bg1"/>
                </a:solidFill>
                <a:latin typeface="Rockwell" panose="02060603020205020403" pitchFamily="18" charset="0"/>
              </a:defRPr>
            </a:lvl4pPr>
            <a:lvl5pPr>
              <a:defRPr sz="2800">
                <a:solidFill>
                  <a:schemeClr val="bg1"/>
                </a:solidFill>
                <a:latin typeface="Rockwell" panose="02060603020205020403" pitchFamily="18" charset="0"/>
              </a:defRPr>
            </a:lvl5pPr>
            <a:extLst/>
          </a:lstStyle>
          <a:p>
            <a:pPr lvl="0" eaLnBrk="1" latinLnBrk="0" hangingPunct="1"/>
            <a:r>
              <a:rPr kumimoji="0" lang="de-DE" dirty="0" smtClean="0"/>
              <a:t>Textmasterformat bearbeiten</a:t>
            </a:r>
          </a:p>
          <a:p>
            <a:pPr lvl="1" eaLnBrk="1" latinLnBrk="0" hangingPunct="1"/>
            <a:r>
              <a:rPr kumimoji="0" lang="de-DE" dirty="0" smtClean="0"/>
              <a:t>Zweite Ebene</a:t>
            </a:r>
          </a:p>
          <a:p>
            <a:pPr lvl="2" eaLnBrk="1" latinLnBrk="0" hangingPunct="1"/>
            <a:r>
              <a:rPr kumimoji="0" lang="de-DE" dirty="0" smtClean="0"/>
              <a:t>Dritte Ebene</a:t>
            </a:r>
          </a:p>
          <a:p>
            <a:pPr lvl="3" eaLnBrk="1" latinLnBrk="0" hangingPunct="1"/>
            <a:r>
              <a:rPr kumimoji="0" lang="de-DE" dirty="0" smtClean="0"/>
              <a:t>Vierte Ebene</a:t>
            </a:r>
          </a:p>
          <a:p>
            <a:pPr lvl="4" eaLnBrk="1" latinLnBrk="0" hangingPunct="1"/>
            <a:r>
              <a:rPr kumimoji="0" lang="de-DE" dirty="0" smtClean="0"/>
              <a:t>Fünfte Ebene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724845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me &amp; Compa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Documents\DNN Connect\DNN Connect 2015\Package\dnnconnect_bg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720"/>
          <a:stretch/>
        </p:blipFill>
        <p:spPr bwMode="auto">
          <a:xfrm>
            <a:off x="0" y="-1"/>
            <a:ext cx="12192000" cy="6861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5803" y="836712"/>
            <a:ext cx="10972800" cy="1143000"/>
          </a:xfrm>
        </p:spPr>
        <p:txBody>
          <a:bodyPr>
            <a:normAutofit/>
          </a:bodyPr>
          <a:lstStyle>
            <a:lvl1pPr algn="r">
              <a:defRPr sz="4600">
                <a:solidFill>
                  <a:schemeClr val="bg1"/>
                </a:solidFill>
                <a:latin typeface="Rockwell" panose="02060603020205020403" pitchFamily="18" charset="0"/>
              </a:defRPr>
            </a:lvl1pPr>
          </a:lstStyle>
          <a:p>
            <a:r>
              <a:rPr lang="de-DE" dirty="0" err="1" smtClean="0"/>
              <a:t>Your</a:t>
            </a:r>
            <a:r>
              <a:rPr lang="de-DE" dirty="0" smtClean="0"/>
              <a:t> </a:t>
            </a:r>
            <a:r>
              <a:rPr lang="de-DE" dirty="0" err="1" smtClean="0"/>
              <a:t>name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27-5-2015</a:t>
            </a:fld>
            <a:endParaRPr lang="nl-NL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‹N›</a:t>
            </a:fld>
            <a:endParaRPr lang="nl-NL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024718" y="2708276"/>
            <a:ext cx="8494183" cy="936749"/>
          </a:xfrm>
        </p:spPr>
        <p:txBody>
          <a:bodyPr>
            <a:normAutofit/>
          </a:bodyPr>
          <a:lstStyle>
            <a:lvl1pPr marL="0" indent="0" algn="r">
              <a:buNone/>
              <a:defRPr sz="3200">
                <a:solidFill>
                  <a:schemeClr val="bg1"/>
                </a:solidFill>
                <a:latin typeface="Rockwell" panose="02060603020205020403" pitchFamily="18" charset="0"/>
              </a:defRPr>
            </a:lvl1pPr>
          </a:lstStyle>
          <a:p>
            <a:pPr lvl="0"/>
            <a:r>
              <a:rPr lang="de-DE" dirty="0" smtClean="0"/>
              <a:t>Company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403166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4866468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061006"/>
            <a:ext cx="10515600" cy="2387600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2" y="5110609"/>
            <a:ext cx="6705599" cy="1137793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2800">
                <a:solidFill>
                  <a:srgbClr val="D24726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549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434" y="0"/>
            <a:ext cx="10749367" cy="1208868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4167753" cy="435133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Aft>
                <a:spcPts val="1200"/>
              </a:spcAft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lvl2pPr>
              <a:lnSpc>
                <a:spcPct val="150000"/>
              </a:lnSpc>
              <a:spcAft>
                <a:spcPts val="1200"/>
              </a:spcAft>
              <a:defRPr sz="1400">
                <a:solidFill>
                  <a:schemeClr val="bg1">
                    <a:lumMod val="50000"/>
                  </a:schemeClr>
                </a:solidFill>
              </a:defRPr>
            </a:lvl2pPr>
            <a:lvl3pPr>
              <a:lnSpc>
                <a:spcPct val="150000"/>
              </a:lnSpc>
              <a:spcAft>
                <a:spcPts val="1200"/>
              </a:spcAft>
              <a:defRPr sz="1200">
                <a:solidFill>
                  <a:schemeClr val="bg1">
                    <a:lumMod val="50000"/>
                  </a:schemeClr>
                </a:solidFill>
              </a:defRPr>
            </a:lvl3pPr>
            <a:lvl4pPr>
              <a:lnSpc>
                <a:spcPct val="150000"/>
              </a:lnSpc>
              <a:spcAft>
                <a:spcPts val="1200"/>
              </a:spcAft>
              <a:defRPr sz="1100">
                <a:solidFill>
                  <a:schemeClr val="bg1">
                    <a:lumMod val="50000"/>
                  </a:schemeClr>
                </a:solidFill>
              </a:defRPr>
            </a:lvl4pPr>
            <a:lvl5pPr>
              <a:lnSpc>
                <a:spcPct val="150000"/>
              </a:lnSpc>
              <a:spcAft>
                <a:spcPts val="1200"/>
              </a:spcAft>
              <a:defRPr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‹N›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9" name="Picture 2" descr="D:\Documents\DNN Connect\DNN Connect 2015\Package\dnnconnect_bg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100" r="12720"/>
          <a:stretch/>
        </p:blipFill>
        <p:spPr bwMode="auto">
          <a:xfrm>
            <a:off x="0" y="6238240"/>
            <a:ext cx="12192000" cy="609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:\Documents\DNN Connect\DNN Connect 2015\Package\dnnconnect_bg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720" b="80563"/>
          <a:stretch/>
        </p:blipFill>
        <p:spPr bwMode="auto">
          <a:xfrm>
            <a:off x="0" y="0"/>
            <a:ext cx="12192000" cy="1330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:\Documents\DNN Connect\DNN Connect 2015\Package\dnnconnect_bg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720"/>
          <a:stretch/>
        </p:blipFill>
        <p:spPr bwMode="auto">
          <a:xfrm>
            <a:off x="0" y="0"/>
            <a:ext cx="12192000" cy="6847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5656882" y="1709738"/>
            <a:ext cx="6535119" cy="357518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308" y="2402237"/>
            <a:ext cx="5269424" cy="2187226"/>
          </a:xfrm>
        </p:spPr>
        <p:txBody>
          <a:bodyPr anchor="ctr">
            <a:norm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‹N›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5656882" y="1709738"/>
            <a:ext cx="6535119" cy="357518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38201" y="2402238"/>
            <a:ext cx="4508715" cy="2187227"/>
          </a:xfrm>
        </p:spPr>
        <p:txBody>
          <a:bodyPr anchor="ctr">
            <a:no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en-US" dirty="0"/>
          </a:p>
        </p:txBody>
      </p:sp>
      <p:sp>
        <p:nvSpPr>
          <p:cNvPr id="13" name="Rettangolo 12"/>
          <p:cNvSpPr/>
          <p:nvPr userDrawn="1"/>
        </p:nvSpPr>
        <p:spPr>
          <a:xfrm>
            <a:off x="5659120" y="1706880"/>
            <a:ext cx="6532880" cy="360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40873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D:\Documents\DNN Connect\DNN Connect 2015\Package\dnnconnect_bg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100" r="12720"/>
          <a:stretch/>
        </p:blipFill>
        <p:spPr bwMode="auto">
          <a:xfrm>
            <a:off x="0" y="6238240"/>
            <a:ext cx="12192000" cy="609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5656882" y="1709738"/>
            <a:ext cx="6535119" cy="357518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2402238"/>
            <a:ext cx="4508715" cy="2187227"/>
          </a:xfrm>
        </p:spPr>
        <p:txBody>
          <a:bodyPr anchor="ctr">
            <a:noAutofit/>
          </a:bodyPr>
          <a:lstStyle>
            <a:lvl1pPr algn="l">
              <a:defRPr sz="4800">
                <a:solidFill>
                  <a:srgbClr val="D24726"/>
                </a:solidFill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308" y="2402237"/>
            <a:ext cx="5269424" cy="2187226"/>
          </a:xfrm>
        </p:spPr>
        <p:txBody>
          <a:bodyPr anchor="ctr">
            <a:norm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‹N›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5656882" y="1709738"/>
            <a:ext cx="6535119" cy="357518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0" name="Picture 2" descr="D:\Documents\DNN Connect\DNN Connect 2015\Package\dnnconnect_bg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720" b="80563"/>
          <a:stretch/>
        </p:blipFill>
        <p:spPr bwMode="auto">
          <a:xfrm>
            <a:off x="0" y="0"/>
            <a:ext cx="12192000" cy="1330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5655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1228436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it-IT" smtClean="0"/>
              <a:t>Fare clic per modificare stili del testo dello schema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it-IT" smtClean="0"/>
              <a:t>Secondo livello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it-IT" smtClean="0"/>
              <a:t>Terzo livello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it-IT" smtClean="0"/>
              <a:t>Quarto livello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it-IT" smtClean="0"/>
              <a:t>Fare clic per modificare stili del testo dello schema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it-IT" smtClean="0"/>
              <a:t>Secondo livello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it-IT" smtClean="0"/>
              <a:t>Terzo livello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it-IT" smtClean="0"/>
              <a:t>Quarto livello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‹N›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328223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EBAAA-29B5-4AF5-BC5F-7E580C29002D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0EDB8-5305-433F-BE41-D7A86D811DB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4" r:id="rId2"/>
    <p:sldLayoutId id="2147483687" r:id="rId3"/>
    <p:sldLayoutId id="2147483688" r:id="rId4"/>
    <p:sldLayoutId id="2147483661" r:id="rId5"/>
    <p:sldLayoutId id="2147483662" r:id="rId6"/>
    <p:sldLayoutId id="2147483685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64E3B0-7AC1-48D6-8557-F6A7C6ED65DB}" type="datetimeFigureOut">
              <a:rPr lang="it-IT" smtClean="0"/>
              <a:t>27/05/2015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BB725B-189E-49CC-AAD4-D213FD80B8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7520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34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hyperlink" Target="http://www.opsi.it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10" Type="http://schemas.microsoft.com/office/2007/relationships/hdphoto" Target="../media/hdphoto2.wdp"/><Relationship Id="rId4" Type="http://schemas.openxmlformats.org/officeDocument/2006/relationships/image" Target="../media/image7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jpeg"/><Relationship Id="rId3" Type="http://schemas.openxmlformats.org/officeDocument/2006/relationships/image" Target="../media/image39.png"/><Relationship Id="rId7" Type="http://schemas.openxmlformats.org/officeDocument/2006/relationships/image" Target="../media/image43.jpeg"/><Relationship Id="rId12" Type="http://schemas.openxmlformats.org/officeDocument/2006/relationships/image" Target="../media/image4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png"/><Relationship Id="rId11" Type="http://schemas.openxmlformats.org/officeDocument/2006/relationships/image" Target="../media/image47.jpeg"/><Relationship Id="rId5" Type="http://schemas.openxmlformats.org/officeDocument/2006/relationships/image" Target="../media/image41.png"/><Relationship Id="rId10" Type="http://schemas.openxmlformats.org/officeDocument/2006/relationships/image" Target="../media/image46.jpeg"/><Relationship Id="rId4" Type="http://schemas.openxmlformats.org/officeDocument/2006/relationships/image" Target="../media/image40.jpeg"/><Relationship Id="rId9" Type="http://schemas.openxmlformats.org/officeDocument/2006/relationships/image" Target="../media/image4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2.png"/><Relationship Id="rId5" Type="http://schemas.openxmlformats.org/officeDocument/2006/relationships/image" Target="../media/image30.png"/><Relationship Id="rId4" Type="http://schemas.openxmlformats.org/officeDocument/2006/relationships/image" Target="../media/image5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5400" noProof="1">
                <a:solidFill>
                  <a:schemeClr val="tx1"/>
                </a:solidFill>
              </a:rPr>
              <a:t>Smart Team working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2600" noProof="1">
                <a:solidFill>
                  <a:schemeClr val="tx1"/>
                </a:solidFill>
              </a:rPr>
              <a:t>We would love to tell what are the roles, </a:t>
            </a:r>
            <a:r>
              <a:rPr lang="en-US" sz="2600" noProof="1" smtClean="0">
                <a:solidFill>
                  <a:schemeClr val="tx1"/>
                </a:solidFill>
              </a:rPr>
              <a:t>our best processes </a:t>
            </a:r>
            <a:r>
              <a:rPr lang="en-US" sz="2600" noProof="1">
                <a:solidFill>
                  <a:schemeClr val="tx1"/>
                </a:solidFill>
              </a:rPr>
              <a:t>and the possible tools you </a:t>
            </a:r>
            <a:r>
              <a:rPr lang="en-US" sz="2600" noProof="1" smtClean="0">
                <a:solidFill>
                  <a:schemeClr val="tx1"/>
                </a:solidFill>
              </a:rPr>
              <a:t>will use </a:t>
            </a:r>
            <a:r>
              <a:rPr lang="en-US" sz="2600" noProof="1">
                <a:solidFill>
                  <a:schemeClr val="tx1"/>
                </a:solidFill>
              </a:rPr>
              <a:t>to work effectively in </a:t>
            </a:r>
            <a:r>
              <a:rPr lang="en-US" sz="2600" noProof="1" smtClean="0">
                <a:solidFill>
                  <a:schemeClr val="tx1"/>
                </a:solidFill>
              </a:rPr>
              <a:t>team</a:t>
            </a:r>
            <a:endParaRPr lang="it-IT" sz="2600" noProof="1">
              <a:solidFill>
                <a:schemeClr val="tx1"/>
              </a:solidFill>
            </a:endParaRPr>
          </a:p>
        </p:txBody>
      </p:sp>
      <p:grpSp>
        <p:nvGrpSpPr>
          <p:cNvPr id="5" name="Gruppieren 9"/>
          <p:cNvGrpSpPr/>
          <p:nvPr/>
        </p:nvGrpSpPr>
        <p:grpSpPr>
          <a:xfrm>
            <a:off x="467544" y="5229200"/>
            <a:ext cx="10858740" cy="972000"/>
            <a:chOff x="467544" y="5229200"/>
            <a:chExt cx="8226290" cy="972000"/>
          </a:xfrm>
        </p:grpSpPr>
        <p:sp>
          <p:nvSpPr>
            <p:cNvPr id="6" name="Textfeld 7"/>
            <p:cNvSpPr txBox="1"/>
            <p:nvPr/>
          </p:nvSpPr>
          <p:spPr>
            <a:xfrm>
              <a:off x="467544" y="5229200"/>
              <a:ext cx="8226290" cy="97200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endParaRPr lang="de-DE" dirty="0"/>
            </a:p>
          </p:txBody>
        </p:sp>
        <p:pic>
          <p:nvPicPr>
            <p:cNvPr id="7" name="Grafik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831" y="5391906"/>
              <a:ext cx="1363522" cy="704486"/>
            </a:xfrm>
            <a:prstGeom prst="rect">
              <a:avLst/>
            </a:prstGeom>
          </p:spPr>
        </p:pic>
        <p:pic>
          <p:nvPicPr>
            <p:cNvPr id="8" name="Grafik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6418" y="5391906"/>
              <a:ext cx="1414016" cy="645734"/>
            </a:xfrm>
            <a:prstGeom prst="rect">
              <a:avLst/>
            </a:prstGeom>
          </p:spPr>
        </p:pic>
        <p:pic>
          <p:nvPicPr>
            <p:cNvPr id="9" name="Grafik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5724" y="5468345"/>
              <a:ext cx="1390610" cy="551609"/>
            </a:xfrm>
            <a:prstGeom prst="rect">
              <a:avLst/>
            </a:prstGeom>
          </p:spPr>
        </p:pic>
        <p:pic>
          <p:nvPicPr>
            <p:cNvPr id="10" name="Grafik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6650" y="5468345"/>
              <a:ext cx="2121574" cy="5516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8819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61366" y="350729"/>
            <a:ext cx="11606858" cy="87667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it-IT" dirty="0" err="1" smtClean="0"/>
              <a:t>Teamwork</a:t>
            </a:r>
            <a:r>
              <a:rPr lang="it-IT" sz="3600" b="0" i="0" noProof="1" smtClean="0">
                <a:solidFill>
                  <a:schemeClr val="bg1"/>
                </a:solidFill>
                <a:latin typeface="Segoe UI Light"/>
                <a:ea typeface="+mj-ea"/>
                <a:cs typeface="+mj-cs"/>
              </a:rPr>
              <a:t>: why a Team leads to a successful project</a:t>
            </a:r>
            <a:endParaRPr lang="it-IT" sz="3600" b="0" i="0" noProof="1">
              <a:solidFill>
                <a:schemeClr val="bg1"/>
              </a:solidFill>
              <a:latin typeface="Segoe UI Light"/>
              <a:ea typeface="+mj-ea"/>
              <a:cs typeface="+mj-cs"/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1236732" y="1517345"/>
            <a:ext cx="4167753" cy="490855"/>
          </a:xfrm>
        </p:spPr>
        <p:txBody>
          <a:bodyPr>
            <a:noAutofit/>
          </a:bodyPr>
          <a:lstStyle/>
          <a:p>
            <a:r>
              <a:rPr lang="it-IT" sz="1800" dirty="0" err="1">
                <a:solidFill>
                  <a:schemeClr val="tx1"/>
                </a:solidFill>
              </a:rPr>
              <a:t>Module</a:t>
            </a:r>
            <a:r>
              <a:rPr lang="it-IT" sz="1800" dirty="0">
                <a:solidFill>
                  <a:schemeClr val="tx1"/>
                </a:solidFill>
              </a:rPr>
              <a:t> </a:t>
            </a:r>
            <a:r>
              <a:rPr lang="it-IT" sz="1800" dirty="0" err="1">
                <a:solidFill>
                  <a:schemeClr val="tx1"/>
                </a:solidFill>
              </a:rPr>
              <a:t>is</a:t>
            </a:r>
            <a:r>
              <a:rPr lang="it-IT" sz="1800" dirty="0">
                <a:solidFill>
                  <a:schemeClr val="tx1"/>
                </a:solidFill>
              </a:rPr>
              <a:t> </a:t>
            </a:r>
            <a:r>
              <a:rPr lang="it-IT" sz="1800" dirty="0" err="1">
                <a:solidFill>
                  <a:schemeClr val="tx1"/>
                </a:solidFill>
              </a:rPr>
              <a:t>like</a:t>
            </a:r>
            <a:r>
              <a:rPr lang="it-IT" sz="1800" dirty="0">
                <a:solidFill>
                  <a:schemeClr val="tx1"/>
                </a:solidFill>
              </a:rPr>
              <a:t> a </a:t>
            </a:r>
            <a:r>
              <a:rPr lang="it-IT" sz="1800" dirty="0" err="1">
                <a:solidFill>
                  <a:schemeClr val="tx1"/>
                </a:solidFill>
              </a:rPr>
              <a:t>piece</a:t>
            </a:r>
            <a:r>
              <a:rPr lang="it-IT" sz="1800" dirty="0">
                <a:solidFill>
                  <a:schemeClr val="tx1"/>
                </a:solidFill>
              </a:rPr>
              <a:t> of Lego</a:t>
            </a:r>
          </a:p>
        </p:txBody>
      </p:sp>
      <p:pic>
        <p:nvPicPr>
          <p:cNvPr id="1026" name="Picture 2" descr="http://cdn.zmescience.com/wp-content/uploads/2013/09/f196_lego_ultimate_building_set_part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863" y="2756663"/>
            <a:ext cx="1673217" cy="1031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tangolo 4"/>
          <p:cNvSpPr/>
          <p:nvPr/>
        </p:nvSpPr>
        <p:spPr>
          <a:xfrm>
            <a:off x="5318761" y="924889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it-IT" dirty="0"/>
          </a:p>
        </p:txBody>
      </p:sp>
      <p:sp>
        <p:nvSpPr>
          <p:cNvPr id="8" name="AutoShape 4" descr="data:image/jpeg;base64,/9j/4AAQSkZJRgABAQAAAQABAAD/2wCEAAkGBxQSEhUUEhQUFhQWGBYWGBgUFxcWFhcZGBoYFxYXFxcYHSggGholHBcXITEkJyotLi4uGB8zODMsNygtLisBCgoKDg0OGhAQGiwkHyQsLCwsLywsLCwsLCwsLCwsLCwsLCwsLCwsLCwsLCwsLCwsLCwsLCwsLCwsLCwsLCwsLP/AABEIAKgBLAMBEQACEQEDEQH/xAAcAAABBQEBAQAAAAAAAAAAAAABAAIFBgcEAwj/xABFEAABAwIDBQQGBwcCBgMBAAABAAIRAyEEEjEFBkFRcSJhgZEHEzJSobEUI0JywdHwJGKCkrLC4UPxMzRzg6KzNaPSFv/EABsBAQACAwEBAAAAAAAAAAAAAAABBAIDBQYH/8QAOREAAgEDAgMGBQIEBQUAAAAAAAECAxEhBDEFEkEiMlFhcYETkaGx0cHwBiMzQhQkcpLxNENSguH/2gAMAwEAAhEDEQA/ANZQkSAKASAKAUIAwgEgDCEBQkUIQGEAoQChAGEBkHpf3uzE4Kg7stP15HFwuKc8hqe+BwKr1p/2o7PDtL/3Ze35Mywnts+835haI7o6dVdh+jN1nVdY8gWTc/8A1f4P7lrmZI6d7d5KeAoGrUuScrGCxe8gkCeAsSTyHEwFoqVOSNy3o9LLU1VTTt4vwR87bf2zVxdZ1as7M538rRwa0cGj9SSSubKTk7s9vRo06FNU6ax9/NnBRquY4OY4tcNC0kEdCNETtsRKKkrSVy87r+kPE0YFdzsRSnR7u23hLXm510M6cFsjqpQdnlFWtwGjqKfNT7Mvo/b8fU1LYO8mHxg+pf2ok03dmoP4eI7xIV2nVjU7rPL6zh+o0jtVjjxWz9/zkloW0oihCQQhAkJBCAUIAQgEgAgFCAEIAIBIBIBIAoAwgEgCgCgFCAMIQFAGEAoQBhAKEAoQFf373gbgcJUqZiKrgWUYgu9YRZwBtDfaM8u8LCcuVXLGloutUUenX0Pm57ySSSSTck3JJ1JPNUj1CwrDqHtN6j5qVuYz7rN0IkrrHjix7nj/AItz9jl+8tVQyiZj6ZN4m167cPTdLKE5zOtU2cBw7It1nkqFapfso9LwrSOEfjT3e3p4+5m5etVjpOTWzHNrc1DiZxr+JJ0B2R0+d1Vludygv5cf3vk9qTy0gtJBBkEWIPMFRextcFNNSV16fk230fbY+k4RuepnrMltSfaEucWE85bF+48QV1tNU54Zeep8841ov8NqmoxtB5j4bK/16fpYs0KwcgEIBQgBCAEISKEAEAkAEAEAkAEAEAYQBhAFAGEAoQBhCAwhIYQBhCBIAwgDCAUIDyxeJZSY6pUcGsY0uc46AASSoJSbdkfOG+28z9oYk1TLabezSYfss7+GY6ny0AVOpPmZ6bS6dUYW69SvLAshBQhq5b9mb+1WQKzG1BzHYf8ADsnyCsx1LXeOXV4VB/03b6ostT0kU6WFq/Ry4Yipla0OaR6sdrM8n2SQDa+pB4KatZSj2dzTpuHSVX+b3V9fIy99QkyVTsegc7jJUmNz1w9HMY81hOXKrm/T0PjT5V7ku0QIGgVRu+T0cYqKSWyEEYRJ7A21UwlZtWkbizmnR7eLT+uSzpVJU5cyKmu0dLV0nSqez6p+JvOysc3EUadZkhtRocAdRzB7wZC7UJKUVJHzPUUZUKsqUt4ux1QsjSKEAIQAhAKEJBCEAhCQIBIAIAIAIAoAoAoAoAwgChAoQkKEBQBhAGEAYQChAYz6Yt7/AFjjgqDuww/XEfaeDan0abn977qrVp/2o7XDtLb+bL2/Jl4C0HWSEoJd0IIE0IqQIKAgwhNkKEHKyXwtHK3vNyqlSXMz0WkofCprGXv+/I1vdj0aYerQo1q1Sq41GNflblY0ZgDBMEnXmFepaSDipM8trv4h1NOtOlTSVm1fd4dvT6Fu2ZuZgaIGXDUydZqD1h69uVZjQpx2Rw63FNZV71R+zt9rGGbwgDF4iBA9fWgCwHbcuRW/qS9WfQ+Hf9JS/wBMfsTu4m95wb/V1ZOHeb8TTPvtHLmOPVbtNqPhuz2OfxnhC1kfiU/6i+q8H+j9vTaKVQOaHNIc1wBBBkEHQg8QuqfPmnF2e46FJAIQAhACEJBCASAEIAQgAgAgAgCgCgCgCgDCAMIAgIQGEAYQBhAKEAUBWvSFvE3A4N7g/LWqAsoxBdnI9oA8Gi5PTiQsJy5UWdLQdWolbHX0Pm1zpudTqTxVI9MsKwghkgkqA3cQQlK4nBERJWApICFBkjtwFCe0dBp1WmrO2EdTQafmfxJbLb1/+Egqx2G0tzeti7foYfA4cVHEFtClIDXEghjZBtAMkCF3KStCPoj5Zr2paqq1tzS+7Gf/ANkCSynSJywMzyALtDgQBPBw4hbCrYrGK3ZwNFj8VjTUJcXPc0vDGAucSGtDRmJM6Sqr09O7lI7tPjWtlGFGjZWSSsrvC87ma43EU6lR76VP1dNziWMJLi1ugEnj+a51W3O+XCPZcPjP/Dx+K+aWbv3Ln6Ot8Pozhh67vqHHsuOlJx+TCdeRvzW/S6jl7MtvscnjvCP8Qvj0V21uv/JflfVY8DX11DwooQAhACEAEJBCACEAQkCACACAKAKAKAKAKAKAKEBQBCAMIAwgPHH4xlGm+rVcG02NLnOPAD5nu4qG7GUYuTSW581b6bzP2hiXVXSGDs0mH7DOH8R1J5nkAqc58zPS6XTqjC3XqQQWBaQoUDl8BKSNtwgqDJMCkgIUEo9aFDMYHj0WMp8qub6GndWaivf0JilSmGi2g6cFUvdnoHFQhjZI33ZezqVGBSZRpQAC4Ma1x78xlxPiu3GCXdVj5bW1FWrmpNy9W2df0CkDORxAvJsHTqHesgHQG3PuWZpueOH3cYKr6rXRnhxBOeHaSNIsGiO5BcpW9uxPpgHrHvGWS3KRlBPEt4/NY1KSkrFvSauWnlzRSd/EyzaIOHqOo2cWGM2kzfTx5rmVKNptNns9JxNzoRcY233fmelMyATxAKrSwzt0m5QUn1Rr/o33vFZjcLWIFVgApmwFRrRZv3gB4gdV0tLqOZcstzxPHeEuhJ6il3G8+Tf6P6MviuHnAIAQhAIQkEIAFABABAAoAIBKAEIBykCQBUAcgCpAVACgDCEBhCTEfTDvh6+p9Dou+qpO+tINqlQfZ72s+LugKr1Z3wjtcO0vKviy3exmgC0HVSEg2CFBkgEqSG7iQiwoQZC1QZRy7ImMHh4hou4x4k6AKpOTm8HodPSjp6fa33f78iy1N1sRQa2riGtpNkEB7hnfEEhrGyZ6wO9boaWpe7wcvVcf0cYOMZOTs9l+bGj7e2hiamEbVwjTT9Y8ACkAX5frASXAW9kXERzXVbweBsVJu6WPqkvfScdSXVXgnvNySUQJWlslzXAEup1KbR2qbnNIJLjwjuUsncuGA2c5mGLnubUJZILqfbEjTNmv1jzU3uQZlvHuWKr3VWPLXuMnMJaeHCCPitFWhzO6Z1dJxN0YqEo3X1KAcZAgDS1+5c10cu7PYQ4jenHkj0W/7/U7qFQjK4EhwhwIMEEXBBGl1pvZ4OooqpC083WV0ya9u3v39IZTa+G1Wn642hzbDO0eMkcCORXW09dVVZ7nzzjHC5aKpeOYPZ+Hk/08V7lpw22abhUcTDaZEk3kHQiOZBEdw5qwce53h0ieaGQYQAIQDUACgAgAgAgEoAUAUAUAQgCEAUAUAQgHICrekneAYPA1HNqZK1QerpQJdmPtEXtDZ7XC2pgHCcuVFnSUfi1ErY6nzcqZ6UIUGSESpDdwhQSlcDhClENWdmJCAhQZo68BQk5uA+JWqrOysdDQ6bnn8R7L7k3s0fW0x++z+oKvDvI6uosqM/R/Y+hnbBoPf62owVKh4v7WXubPsjuC7tj5QmdArUqNpYxsAACBcl2gHEkpsQPxOLLRLabndC3z1kpcmxAYzY7i81qbi8vIzMgAgXuJPDkouyVgnaVGaTWEH2QDw4DmskYs4dp7KYKNSAActj7TgRexd+Sm92DFdu7jtptc+k8gNBOV99L2cPyVapp+qZ3NLxVq0Kkb9Lr9/gqtPFgkAA9Sua6dldnsaetU5RhFe7/BJ7NxXqqjXxOU3Gkg2IkaWKxp1OSSkbdbpFqqEqMna/8AyjQMLiW1GCox3Z7IjvMmD3jKu3Tmpxuj5hqtNU01R0qis1+7ryJbA7SqCrQNQ2AawAe4/sgn/wAf5QsjQnlFhrbcAxLaNoiHE2h5EtbfhoOru5RYz5s2OvCbTp1Gvc0w1hIJdYWi/QzboUJTTOtQSBSAFABABQAIAoAhAFAEIAhAOCAKASA8cbi2Uab6tR2VjGlzieAAk9UbsTGLk7I+bN9d5n7QxLqrpFMdmkw/YZw/iOpPPuAVOc+ZnpdLp1Rhbr1IBYFkSEO6EguPaYuoNidsjVJhcUKCbHpRpFxhRKSSubaNKVSaii17r7Ddi67MOwhmYO7TtAGguNhcmyr04OrO1zr6vVQ0On5+VtKy8N/34Gp7I9FuHpFr61apUc0g2imyRcSLn4q9DRwi7t3PKar+JNRVi4wiop48X+PoXOthPWNAl7dDZxGmlp58FaZ55YPf1EgB8O6jXhdTYXHspAacNLmyWIHqQeWIxDKYzPc1jebiGjzKArW2N9MG1rm53VOYpD+50N8ilybFC3k3m+kUxRw9BjPWuFPM4l7znlutg3XvS/NgmL5WmiqY/cqthqfrnPpkN9prcxImwi17lUtRQcYN3O9p+P0qLVStF48M/e33HbIwuHqBpfVIJjskZfDMZnwWqjp6UnZyz4GdX+MPiNxoRS/1Zfyx92WzBYVlIEUxDTBNyQSM15Pce5dGnRjBWicPV62vq5KVaV7bYS+xM7FrziKJfYQGiL/6ZDfMws2iotz03gDamMqAHsyJLY1ZTBd4y0jwULYPvEcx7gx0HsEsDhzPbI+Skx6EthtvPmgHS1jModr22+xmPOGjzuosZczwXQfH8eKxNoEAEA1ANCAcgOfG41tIS4OI7hKyjG5DdiuY3e0/6TQO9wW+NDxNMqvgRGI23XfrUIHJtvktipxXQ1ucmeDNo1RpUeP4isuWPgRzPxPVu2a4/wBV/mo+HHwJ55eJ7N3gxA/1T4hp/BR8KHgT8SXierd5cR74/lb+Sj4UPAfEkeo3qr8Sw9WhR8GJPxZFG3k3ap4gmpSayi83LWAim4/dk5PC3ctFTRxavHc6Wl4rUp9mplfUo20dnVKDstVpaeHI97ToQudKDi7M9DRrQqrmg7nMCsDemNKkwYpQZEhI5oUMzim3ZEvhqOUd/FU5y5mei0tD4MLdXuXT0Vido0vu1f6Ct+j/AKhy/wCIn/kn6o3QMH61811j58OQEVtDePC0ZFSsyR9lpzu8WtkjxQEDV39DzlwuHq1ndIA74bmMdYUXJsVnH74Y6q4sb9WQS0tpN7UgwRJzOmeUIDkp7AxVc5qkz71VxLvjJ+SgklsLuawXqPc48m9kedylwReM2VTbtTBMa2GzmIk6tc0gnnoVKZDLZ6Uobs54a0NBfTGkCzp08Fo1b/lP2Ket/ov2+5hr6YIEjjq0SOui5Sbvj6nGUmnZP5/8nXhMdWpHsPOXkbtHhwHQhWKernBfk309XOCt9ye2PvlkLXPGRwPtABwB0Egj5gq/DVwliR0IaqLdngnW45tYl7XA5i4nLGrgZtpclWVZrBYunk9mvMFtoLp75AjyuUaItgkMBlq1qIIloFNpDtDlEkeaxJ3aNAyrE3DSgGlABAMQBQAcJEICk7w7MexxeQC08WiPNW6U01YrVINZIMraaxIBSgDKAQKAOZLkpDjooZI7GYdlRuSq0OaZ18L9x7x8FVlFNWZYhUlB80XZlK21uY5suw5zt9w+0Pun7Q+PVVJ6e2Yna0/FE+zVx5/kqb2EEgggixBsQe8KsddNNXQAhKFCXJ5Tt2bSuSeGi0VpYsdLhtFuTm1tsXLcLD0H4xgxOQ0oeXesIDLNJEknmo00VKok0Z8bq1KOjlOnJp3W3qalU3x2fhm5cOA4cBQYGs/ms09RK6ySWEfPZ1J1HzTbb83chdq+kHEQDToik1xhrnBzyTBNiQG6AnQqTCxHbfp4w0HVq9cuHZ7EnKcxAu1sNGvIqARu0tnsbs8VhPrHOYJkiAaobAA7lKJNW3QbGCoWiabT53UmJXd3x2Kh4urVj/5lYMklEJA5AVM9rbeFHKmT/Uf7VkiCX9MNb9iaBBzVmjyZUP4KrrHan7lDiDtS90YqbNv2b8Ij/Zczd+JyFmXj9xxFwY4e0PylR0Mb9m1/YGod9oX0semqnZroTs10HU3ubBY4gjmSD0nj4ys4VJQb5Xb0M4VHBuzt6bE3gd5XsdlqNDx+8I+P5QrlPXSS7av6fgt0tbJRvJX9PwXTd/eHBvdnrONL1Q9Yczpb2IgNBGcnSAC6YVtainJXTL8NTSmr3LJszf3A1jlFUs901RlaR97QeJC1R1NNu17eohrKUna9n54LGCCAQQQdCLg9CrBaGlANQDEAkAVAIzeNoOHfPALZS7xjPumfSrpUHmi7LnynKTGaLTyn9cVF1exNna51O2Y8Yf6RbJmywde4jmP1zjH4i5uUy5Hy3OEm069yc+Ry4G5oEx+CxUncyawCs+JPcPmQfmpmREcypw15z8FjzE2udbKswVrJHRyt8kJuR219i0cSPrGw/g9tnef2h3H4LXOmpblnT6upQfZePDoULbW7dbDyYz0/faNPvD7Py71TnSlH0O/ptfTrY2fh+CLo0y4wFok7K506NN1JqKJ3A4J7yGUmPeeTGlx6wFUtKbwj0HNS01NKUlFebsXndP0fYh1UPxVM06IDiQXgPPZMQBJF4mYVzT6ecZqTR5rjXF9LW08qNOV27dMYd93+lyO3WE4jDz739jlfPIFj9IPs0P8AqO/9b0QO7e7/AJF3/Z/rYiIITbf/AMXT+/S/9yIlmm7r0x9Dw83+qp66eyOCyMStbtf8Ceb6p/8AscsGSSRqAcUB4YjGNaJJAHNxgfFCSr7DrNrbbpvaQ5gpFsi7ZDasgc9QskQyU9NLv2Wi2JmqTHRjh/cqmtfYXqc7iD7Cz1MgEwItfR0+S5nXJyMXz9BOjMNQY78vyRXsFdxf7YouZga3bqnhYeFvqMiW2Af5T/up2l4E7SzgeTcdrh7J1+ajpsRbDx7gYIJABHWSOqPKTeQ8pN5+4HadqerJ+UKVvj6krfH1JTZG8GJwxBw9VwbxEgtPVjhl8dVnTqyhs7eXQ20q86Wza8uhetjelJpIZiacG3bpadSxxnyJ6K7T1mO2reZ0KXEMfzFbzRc8LvFhajQ5uIpQfeeGHxa6CPJWY1YSV00XY16cldSR3SthuBUqBok8wO8k2AHehA2vVLYgdpzg0A2uefhJ8EQuee1aEhtN0dtzQeWW5J+BHipi7ZIeUVbe7YbaBFSlPqnEAj3XGTadQQPBWKNXmw9zRUhbKLLs/BU24P1TiHsLSXFsnNxm2jgAONiFWlN89zcorlsVjeDHU3YejToAil23APN7FzQCOInNqdFsgnzNvcxk1ZWK418tnTXS3FbbZNfQ8WPgCf8AOqlYYYcS7hwj8llIiIwVNfArWZHZQfLW9B8lBB7tcVAHzIQm45vmP15oTc89h7q4ariW/VtBfM65bNJ9iY4aLRKhTbu0dClxPVU48kJtfK/z3NK2fsilhmnJAtGgaPAALLCVkVpzlN8022/F5JF5kEAG8jkPihiYXuqP2jDj9/8AscsTIsPpCNqDZGbO45ZEgerdcjgFCBz7ybfp1qHqqYcb0yXOGUdlzXGBrwi8KUCu4nar6tBlOZpBzC2ABMPBaSdTf/ZAbdu40/RMPePqaWn3AsjEzTZ28rKVBrIe9wzkgCBdznXcevCVhYk5n7wYms7JRbB5U2mo/wCX4KbA7sHuNjMQc1Y5BzrOzu8GCY6EhTYXLlu7uXSwrxUzvfUAIkw1omxhov5kpYgrXprcBSw7ZiXVDI7g0T/5KnrdorzOdxHuxXmZQ9thIzd4A81zU872OSnnDsEzIg2jQzP5qMWMcWygMjMYkHvmD38lLvZXMnflVwO9k5rd7f1Klb9n6krvdn6idcCwcOdp8OChYbzYhYbzYP2vam3smE6bEf27e4KYiQAW8rGOvJS+jbuTJ3s27geLS6THFs9EW9l9SVvaP1HEkwRBHx+SjCwyLJXTwzyquaDd7hxiJ/ArOKbWxnFSaxE+jqbM9VogljQ5zuWawYD5uPKy7i2PSM9a9JvrGS9rYdLWG7icpFgDwknjooA/GuaHMLmuJLmhpnKAT2ZgGftRfmoB5bWxxouotmPW1GssO8SCT3EoldNhuxCekSifVUyMxAc7NqRpYnyPmtuneWa6qwd26DHfQ2tc0j24tqHEkEHSLrXV77aNkO7Zmf4miaZdTLmuLCWy2SLG/RWE75NLVsEfTeC20kX14+XBZEHm58NJdlbrMWAQk4qO0qTnZGvBJFoKxVSMsJmKa6HZEfy681LMjrwz5aOixIOhrkIPVpUAe16Ekxux/wA1S6u/ocolsZR3L/iGAMdHI9fNazaerngakBAfPFB5GUtJBmxBIOh4hYmR7PtBIMEmDBgmCTfiUIJDaWxX0aHrHlutNuUST23Nab6CJniiYuM2lsmnSwVFzAczn0rlxNs0wBoAieQbLsKfo1AAf6VLX7gWRBA7L9HuGpwapfWcPeOVng1vyJKiwLRhcJTpNy02MY3kxoaPIKQehqDhfp+agCv06X+aXBlnpqcc2GAvDapgnmWDw0XP1zV438zlcSteCfn+hmZFhHZM6QL90cfBUL58TmXy75A+JEi/MA/gpV7YYV7Oz9h15uQR4g/5UYsRi2NxlIiCGcODuHhrCyle/aMpXuub6Cfp2iW34EfrzRb4yFvjIX8OzPfayhdckR65sGDOsjkRcKMW2GOXb3G04EhoynvmOo4QspXw3kyld2csgeLdvheWk/JFv2Qu92OvietMyLX77FYPDNcsPODbNibebXxNNoD2y14c0wWOgS0yLki+o4r0sqbij06mpMkduYV5xWFfTZmawnOWi7RYeXaPksItcrTJad0de3MLnNF5qCkKbw7t2D7ghuo4geWixjhNEtD9rMa4NL6b6ha4OaGCHNPvXcDA7vI6KFgk9cfhDVYWglkx2mkhwgz2XHS4HDSUwidyP9fSwVH9or9lunrCC7QWaAO1zsJWE6sVlmM5RgrydkY9tzeLD03vGHY5zS4lsggRzJdf4LJayHLjLKb1NN5hkrmM3mrPENyt7wDPmVrlq5vpYwdZkPWrvf7TnEfvOJ+arucmsts18ztueQPG9tIUXa2GxYtkbxEdmvcHR3/6/NXaWp6SN8KvRlmo1QQC024EcpVo2nXTqqCD2Y5AejH69fwCEkvuwf2qlHM/0uWMtjKO5pFZktMngdLf5Ws3HBtzatPC08zmuc50hrWDM9xA+Q4krRqNTToR5pszhBzdkZ1sjd+lLKjR2WwYeZc46XbERBJ6ry9Pj1WFVKttfNlsvLN9y7LTRcezueW/jYFCPef/AEFeqpzjOKnF3TV0ULWdmde+Q/Zf46P/ALGLJEEVvD/yOH+/S/EqUSa3sl0UKQF4ps0+6OOiyIOq/T4lALIOvVRcHHtTa1GhBrVWU72zOAJsdBqfBYSqRju7GM5xgrydim7V9KNFoP0am6qb9p31bPI9o9CAqlTWwi7LJQq8Spwdoq/0M43l3gq45wfXhpaMrQxsNaCZsSTPiVRq1pVJXdjmV9TOrJN2t5EPVFhmE9Bp3wtcXnDNUW79l/URBtBEcjPzRW6hWzdZGjLmMWdab6/mpzy52JfNy52CJuHW1uD+iCmOhGMWGt9m3bHCY+al97ODJ97OBRIEHLHAi3SEvnORfOcgqQCCRfmJt1RXadmI8zTSZ7UqT3PAaM2bQNku8ANVCSastyEk1ZLJbNh+jnEVLvigw+/2nX5MGniQrUdLUqZlguw0NarmePuXLC+jzBtbDg97uLi4tnwbAAVqOjppZL0eH0UrO79zw3LxprVswbh6hb2XRDaguBnsMri0SOB7Rk8F0anLbDLFN38C9YnDOcABUdTAucmUT3GQYHQrQ5JG0hNs704Ci71dao17tS1rfWQf3sogG+hvdaamphHDZoqaqlTdpS/Uq22fSsAcuEo/x1hY9Gsd8z4KtPWO3YKdXiKt/LV/UqO2998ZibGrkZxZSBYD/FOY9CSFWnXnJWePQqVNbVmrN29Cu1K3rO04yeZJzeZvK1u6eSvJyTy8nO9oPtgHgDPkFKbXdMk2u77kfiKDmRPHkrEJqWxahUjPY8IWw2CKEgAQHbs3ab6JsZbxaTbw5FbqVZwxujONRxwXDZm1GVhLTeBLTqNV0ITjNXRYTT2JOnUU2JPdr0BK7sVoxVGfejzBCxlsZR3NRdJBERPP8lpubymekQEOwzuRqiYtf1cD4HyXF43Hmpxfqb9O7M9NmPlosF4OtdOx03lFQ35xTHmm1r2uLX1Mwa4Et7JsQNF9G4U/8pSXXlRzK1OcZczTSezth+hIb+YhjcOGlzQ8vpENkZiA8EkN1iAugjQV3aGNOJpUKFGnUcWFhcYucrSOw0SXXPciDNlbi6dCgw1XsptDGgl7g0aC10lJRWSHJJXbKrtb0m4WmS2iHVnj/ts/mcJPg0hU6mshFYyUqvEKUFjPoUna/pBxlYkB3qWHT1Nj4vPanvEKnPVzkuy7HPq8RqzXZaX3+ZVnVHOcXFxcXGTm7RJ+8bqtJ83e3KM5OT7W/ieIIM2h3GRf/Kl3XmiWmvNAe6G9uCO6fMhSlnskpXl2QGYGWCOpM9CmL9oYu+YDwCRch0c+ClXs/AlXSfgFzjMEW52PmFCSthhJWwwNbBN57iJj8lLd1sG7rYbTgzAynvEePIqZXVr5JldWvlEnsjd3EYq1OkXj3vZZ4uMAHxWcITk700badKpOV6Sf78y+bE9GQaAcTVJ/cp6eL3CT4DxVuGi6zfyL9Phqveo/ZF22bsmjhxFCm1nMgdo9XG58SrkKcYd1HRp0YU1aKsdq2G0ahB8+7D2tUwlX11FwDyCLiQZEXaeIXGp1501yrY85Sr1KWIgx23K9ZxNes97nTq4gdMo7I6BYzlKebsVKtSpeTb8zieCLjW3GJ/ysE09zTFp4ewpBEX5H8kysjKyNDiLXjnY35FLLcmyav1E8XEHTyKlY3JTsrMQdmnQRaD3cbpblDTiMMCS6C35LJXeFuZK7so7nkMELnyvbuCy+K9jP472H06bYggSeFjPNYuTvhmLlK908HlWwggROvCJj8VnGo7mcKrvk8MRgiIy38LhZxq33wbIVk98Hgx7muBByuHKxW6MnHMTfGVsos2yN4Q6G1YDtA77J68j8F0KVdSxLDLEZ33LFTqSfL8VvsZkru9U/aaH/AFWf1BYy2ZlHdGtPrNaCSdLnuHM8gqyLJhm/m9NTF1vWUatVuFaWhjAQ3M4TNQt4g8AeHLRUNRVjUvTtjzPRaXhqhRU6nXw3Vz2o7frtplmYSQRmEgibdmDY+a4L0FFz5rex1afCqcWm235HDs3A+uqspBwZnMZnEwD4AmTp1IXW0j/nL99BxiF9HOy2s/k1f6fQ0DZu4+HYZqF9Z+pmWN6wO0fMLuKJ4F1fAsdKmyg0w2nSpDUtAY0fe/OT4KbGF2yJ3k3UoY0B7SWVcsNqNuwjgHNNi3vbB71or6aFVZ3K9ehGqrSMu3g3dr4R0V2DLPZqNE03dHfZPcYNlyKumqUfTyOVV09Sl6eRDtkE6EeRHctLszS7NDacEEsi/fx7wpldO0jKV07SAT2e2I53sUSz2Ql2uwFxLRaXdYn/ACis3nAVpPOAOEwQSPD5jiidtyU7bq42o4WDh4xYH8FMU+ginlxZ6NpPLgG9qYAaJJ8I1Pcis1bqFZq1slr2L6O8TWIe9vqGnjUnMf8Atjj96FYp6arNWlhF2loq1RWlhee5fdj7hYWhd7TWfzqwW+DBbzlXKekpx3z6nQpcPow3V35/gs4aAAAAANALAdArRdtYBKEgUgBQAlAYDvJsOpgaxY+XA3Y4DsvaOI5ETccO+QTyKtFwfK9ujPPV9O6cuR7dGRpveQtBWPNjogGCTMHT9FZNXyjNrmyhz2EXEAn49VCaeHsRGSeHsGQbceKjKyRlZGCWw0AxpzI5d8KcPPUyxK76hqNnQnnZE7dCIu26CHyY0j4payuOWyuNy34Ry/EJfAvjzCAH3AkDTu/JHeOGHeGGION82nAzw70sv7Q0sco2oQ2XX4Ty7rKV2uyZRvLsnI7Etd7Tf8LcoSjszeqc491jauHES11uNpIBUxm75RMajvaSJLZ+0n0IDjnpmwI1b/juVzT6v+2RYpahS7LLru1jmOr0HyCz1jCTw1GvRX3mN0W4PKNP3ycW7PxmWxGHr6WjsOkjwlU28HQpJfEj6o+f6rCDQZwJzfy5fzK5Sfeke0cX/Lh7/K35JhVjoHTsqiKlemzOWSTdsFwytL7d/ZtreLLCtOdKi60Ve1s9L38SnrtTGjBp2bfRvdPfG7XiXDbe+VTK36OGBrs3aIl4LYmAeyPabz1XZ0OvepUlKPK1a+brN7ZsvB9DwM9MoPe5Usbj6lYzVqOef3jMdBo3wV4JJbHfsTeKthjDDLOLHXb/AA+6eniCidiJQUjQdj7coYxpadY7dOoAbG2mjh08QFniSsVpwawysbxejtrpfgjkNz6p57B+443bxsbdAqNfQxlmGGUK2jjLMcP6Gc4/A1KTnMqtNOoNQ4Q4d45jvFiuZOEqcrSRz5RlTlaSOZzob24PC2niFCV32SEm5dkJaQOxEdTHQHgoum+0E032iQ2ZsGtiyBRpPcQdRZrT3vNgs6cJyfZVzZRp1Zu0Ff7F92L6MNDiqv8ABS/F5HyHirdPQ9Zv5HQpcL61H7IvGytiUMMIoUms5uiXnq83PmrsKUId1HSp0KdPuKx3lbDaNlAAlANUgEqAAlSAICM25sini6RpVRY3BHtMdwc08/mJCwnBTVma6lONSPLIxHb+xqmCrOZVE2lpA7L2jRzfxHArlVaTg+V+zOFXoSpy5H7M4TcTZadnYrbOx5sdHtQZNuE8QFk1fYza5u6FzCLgDNFj8pUJp4exCknh7Dmm15nlqoa+RDWcbDB2BYHXrE6kLLvPJl33kc9sjXXlqFinnYxTs72AHxDTqeOmn4qbXu0Ty3vJBqMPCAdevcia6iMl1EYMti/EdUyskZXaGVGaNiW8b3HLwUp9eplF7yvk58VhBqzhqLrZCo/7jbTqvaRxB0HWFutgsWxsONQ8zCWRHKvA99n419J2ZjoPLgeoWyFaVPY2Ko47E3tPe3F4s5a1Rz2O7OQHI29vYbY+IJWicpPLlaxHxa0ppqWU00um+EWOpsSlkow9/r20nVYMGmZaXFpIuIDTfSRdcnTampUr8klaEpqN0srNr2677b2+R7eHFqsIqc0m4p426eOfAr9fFERNpMfAn8F9J0/ANHp7OUed+Mtv9u3zPL6v+J9dqbqElBeEd/8Ac/0sdOyMRTFZrqj3MAuHgZsrpEEi1tVX/iSlSq6eGncuW7xjGFZ/c5mg1LhWc55bXV5fubBhNkYWrQytax9J5L5B+0dSCLtI0jhyXHo6enRhywR05VpSd7lW2huO9rx6l7XUjxfILPvQO0O8eMarZymxVVbJL7N3Hotg1XGoeXss8gZPmpUTB1X0LCfVYamS71dGk0STZrOXiZMcySpbSVzU31ZVtrekXD02E4cPrVPsggsYDzJdeNbd3BU566ktslWWrpLZ3M/2/vBX2gGCrHZJyBjcpl0Wi5Pshc6rqJ1Gua2CjUrznJXSx4eZKbD3BxdcAvaKTPeq2cR3UxfzhTDSzm77I20tBVqO9uVeZfNi+jzCUILwazh79meDBbzlXYaSEcvLOlS4fShmXafn+C102BoAaAANAAAB0A0VlKxeSSwgkqQAlANJQAQDSgBKAEoAKQBAMQgjN4NiU8XSNOoO9rh7THcx+I4rCpBTVma6tKNWPLIxLbWyamErOp1RoLe64Xh7TyP4RwXJq03B8r+Zwa1GVN8j9n4nHGYTFtea1d12NPddr5GtJk5tOB7u9S/Il2aXLuEsEze3HuS7tYjmdrCpuLvat+uCiSS2EkltkAEEuvpprpyU7qxN7pRHMdmEiI/VlDXK7ESXK7DGnLJcQR5R3Ke9ZRMn2rKO4/JeYvzUX6GPN0uCmTHbsfgeilpX7JMkr9nYAblktBk3jgT46Je9kxfmsmeDsKHAkSDrBtflBWz4jTs9jaqri7PY4Xsc2xW5NMsJqWUJzI1RMJ32FTrOaQQBIIM9EcU1ZmcbRlzImaW2atSob5ZYGW4NbnOUHkTUfPWF6Lg/CdOlSlu43n/7O2fblVvnuZ6rWzdOXnZew2sQKlOTwfrz7MeMT8V6mSSqRv5/ocuCbpyt5fqelaqQJAJ+fkvO/wATaZ1KcKqatG6fva32MIRTdmyT2Bt+thXB1F8t4sPsnw4frReWoayVPszyi1S1Mqb5ZGl0fSFhRhvXVCWvzZPVCC8ugG3Jl/aMCx149F6mny3Tv9y+q8Gr3/JXNsekWq9jhhaYol0dpzs5FyTlEANJEXv53VGfEL4SsVJa5PCViuYfDYvH9mK9cj3nOe1vVzjDfgqi+LUeG2V4qtVl2bsuOw/RgYBxNWB7lK58Xu/I9VZhom3eb+Rfp8Mbd6j+RetkbBw+FH1NJrT73tPPVxv+CuQpQh3UdKlp6dLuIk5W02gzIBpKAEoAEoAEoASgBKABUgBQDUAkAxCBICJ3l2BTxlLI+zhJY8CSw/i08Rx6gEa6lNVI2ZqrUY1Y8sjE9q7Mq4aqaVRuUt1jQj7Lmni03/3BC5NSDg2pbnBq03TbjPfocz2tIjUcVrTayak5J3Gh5By3iNe/kVNk1fqTZNc3UNWnNp0g25pF26ERlbNhCpJy8RB69FHLZcw5bLmFVYZERbUc1MWuojJdQyDYDuP5KLNZFmsjTIgAdnjzHLwUqzu3uSrNNt5HVGAiPzseChNrJEZOLuA1IIbeOffyKnlurhRTTYatOYvEX/3URlboIyt0GvIJDTqL8R3WUq6V0TFOK5lsNqYa4IAnjPEfmpjUxZsmNXDTY3EYdr7CxGsRx5qYTlHPQmFSUMvY5KNB9N4sYmJF7cV6PhvF4U7Rm7W6+RYlOFSDySNZgIA0uD32M/grGt/iOG1CN8rLwvlv9ipCTjf0sJ1aCAZvx4TyXn9VxDU6tP4kseCwvl/yQoXTaPR9Fzog3mw1nhBCoRklixEJJYsWnY24uKxEE0xSYdXVZEjuZGY+Ud63U9LUlnb1LVHQ1pu+y8y97F9HeFowak1nD3uzTHRg/ElXYaSCzLLOnS4dTjmXaZbaVNrGhrQGtGgaAAOgCtJJYReSSVkPlSSCUAJQAlCBSgBKAEoAEoAIASgBKkClACUAJQH/2Q=="/>
          <p:cNvSpPr>
            <a:spLocks noChangeAspect="1" noChangeArrowheads="1"/>
          </p:cNvSpPr>
          <p:nvPr/>
        </p:nvSpPr>
        <p:spPr bwMode="auto">
          <a:xfrm>
            <a:off x="3975735" y="4510206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030" name="Picture 6" descr="james-may-lego-hou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75" y="4607285"/>
            <a:ext cx="2300696" cy="150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ttangolo 11"/>
          <p:cNvSpPr/>
          <p:nvPr/>
        </p:nvSpPr>
        <p:spPr>
          <a:xfrm>
            <a:off x="1168787" y="2958703"/>
            <a:ext cx="40274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A </a:t>
            </a:r>
            <a:r>
              <a:rPr lang="it-IT" dirty="0" err="1"/>
              <a:t>project</a:t>
            </a:r>
            <a:r>
              <a:rPr lang="it-IT" dirty="0"/>
              <a:t> </a:t>
            </a:r>
            <a:r>
              <a:rPr lang="it-IT" dirty="0" err="1" smtClean="0"/>
              <a:t>needs</a:t>
            </a:r>
            <a:r>
              <a:rPr lang="it-IT" dirty="0" smtClean="0"/>
              <a:t> </a:t>
            </a:r>
            <a:r>
              <a:rPr lang="it-IT" dirty="0" err="1"/>
              <a:t>one</a:t>
            </a:r>
            <a:r>
              <a:rPr lang="it-IT" dirty="0"/>
              <a:t> or more </a:t>
            </a:r>
            <a:r>
              <a:rPr lang="it-IT" dirty="0" err="1"/>
              <a:t>modules</a:t>
            </a:r>
            <a:endParaRPr lang="it-IT" dirty="0"/>
          </a:p>
        </p:txBody>
      </p:sp>
      <p:pic>
        <p:nvPicPr>
          <p:cNvPr id="1036" name="Picture 12" descr="http://tf3dm.com/imgd/l47649-lego-brick-8x2-6003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75" y="1360369"/>
            <a:ext cx="2080677" cy="1167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ttangolo 12"/>
          <p:cNvSpPr/>
          <p:nvPr/>
        </p:nvSpPr>
        <p:spPr>
          <a:xfrm>
            <a:off x="1128557" y="4219442"/>
            <a:ext cx="36288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To </a:t>
            </a:r>
            <a:r>
              <a:rPr lang="it-IT" dirty="0" err="1" smtClean="0"/>
              <a:t>build</a:t>
            </a:r>
            <a:r>
              <a:rPr lang="it-IT" dirty="0" smtClean="0"/>
              <a:t> a </a:t>
            </a:r>
            <a:r>
              <a:rPr lang="it-IT" dirty="0" err="1" smtClean="0"/>
              <a:t>house</a:t>
            </a:r>
            <a:r>
              <a:rPr lang="it-IT" dirty="0" smtClean="0"/>
              <a:t> </a:t>
            </a:r>
            <a:r>
              <a:rPr lang="it-IT" dirty="0" err="1" smtClean="0"/>
              <a:t>you</a:t>
            </a:r>
            <a:r>
              <a:rPr lang="it-IT" dirty="0" smtClean="0"/>
              <a:t> </a:t>
            </a:r>
            <a:r>
              <a:rPr lang="it-IT" dirty="0" err="1" smtClean="0"/>
              <a:t>need</a:t>
            </a:r>
            <a:r>
              <a:rPr lang="it-IT" dirty="0" smtClean="0"/>
              <a:t> a Team</a:t>
            </a:r>
            <a:endParaRPr lang="it-IT" dirty="0"/>
          </a:p>
        </p:txBody>
      </p:sp>
      <p:pic>
        <p:nvPicPr>
          <p:cNvPr id="20" name="Picture 2" descr="http://www.teamworkandleadership.com/wp-content/uploads/2012/04/teamwork-video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35" y="4572061"/>
            <a:ext cx="3079322" cy="1555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Connettore 1 5"/>
          <p:cNvCxnSpPr/>
          <p:nvPr/>
        </p:nvCxnSpPr>
        <p:spPr>
          <a:xfrm>
            <a:off x="1128557" y="2349174"/>
            <a:ext cx="884099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/>
          <p:cNvCxnSpPr/>
          <p:nvPr/>
        </p:nvCxnSpPr>
        <p:spPr>
          <a:xfrm>
            <a:off x="1121786" y="3916716"/>
            <a:ext cx="884099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1 17"/>
          <p:cNvCxnSpPr/>
          <p:nvPr/>
        </p:nvCxnSpPr>
        <p:spPr>
          <a:xfrm>
            <a:off x="1128557" y="6243707"/>
            <a:ext cx="884099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ccia a destra 8"/>
          <p:cNvSpPr/>
          <p:nvPr/>
        </p:nvSpPr>
        <p:spPr>
          <a:xfrm>
            <a:off x="5307149" y="5046617"/>
            <a:ext cx="1526086" cy="7402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8676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2" grpId="0"/>
      <p:bldP spid="13" grpId="0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Teamwork</a:t>
            </a:r>
            <a:r>
              <a:rPr lang="it-IT" dirty="0" smtClean="0"/>
              <a:t>: 6 </a:t>
            </a:r>
            <a:r>
              <a:rPr lang="it-IT" dirty="0" err="1" smtClean="0"/>
              <a:t>basic</a:t>
            </a:r>
            <a:r>
              <a:rPr lang="it-IT" dirty="0" smtClean="0"/>
              <a:t> </a:t>
            </a:r>
            <a:r>
              <a:rPr lang="it-IT" dirty="0" err="1" smtClean="0"/>
              <a:t>roles</a:t>
            </a:r>
            <a:endParaRPr lang="it-IT" dirty="0"/>
          </a:p>
        </p:txBody>
      </p:sp>
      <p:pic>
        <p:nvPicPr>
          <p:cNvPr id="4" name="Picture 2" descr="http://cliparts.co/cliparts/BTa/KrR/BTaKrRj5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34480" y="2194666"/>
            <a:ext cx="651252" cy="197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cliparts.co/cliparts/BTa/KrR/BTaKrRj5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77675" y="2182994"/>
            <a:ext cx="651252" cy="197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cliparts.co/cliparts/BTa/KrR/BTaKrRj5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56946" y="2182994"/>
            <a:ext cx="651252" cy="197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cliparts.co/cliparts/BTa/KrR/BTaKrRj5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40350" y="2194666"/>
            <a:ext cx="651252" cy="197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cliparts.co/cliparts/BTa/KrR/BTaKrRj5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662827" y="2182994"/>
            <a:ext cx="651252" cy="197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sellaDiTesto 8"/>
          <p:cNvSpPr txBox="1"/>
          <p:nvPr/>
        </p:nvSpPr>
        <p:spPr>
          <a:xfrm>
            <a:off x="330909" y="4408912"/>
            <a:ext cx="1858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Project Manager</a:t>
            </a:r>
            <a:endParaRPr lang="it-IT" dirty="0"/>
          </a:p>
        </p:txBody>
      </p:sp>
      <p:sp>
        <p:nvSpPr>
          <p:cNvPr id="10" name="Rettangolo 9"/>
          <p:cNvSpPr/>
          <p:nvPr/>
        </p:nvSpPr>
        <p:spPr>
          <a:xfrm>
            <a:off x="2640675" y="4392619"/>
            <a:ext cx="9252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Analyst</a:t>
            </a:r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8147165" y="4404291"/>
            <a:ext cx="1727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Web </a:t>
            </a:r>
            <a:r>
              <a:rPr lang="it-IT" dirty="0" err="1" smtClean="0"/>
              <a:t>developer</a:t>
            </a:r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6370277" y="4404291"/>
            <a:ext cx="1591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Web designer</a:t>
            </a:r>
            <a:endParaRPr lang="it-IT" dirty="0"/>
          </a:p>
        </p:txBody>
      </p:sp>
      <p:sp>
        <p:nvSpPr>
          <p:cNvPr id="14" name="Rettangolo 13"/>
          <p:cNvSpPr/>
          <p:nvPr/>
        </p:nvSpPr>
        <p:spPr>
          <a:xfrm>
            <a:off x="4112570" y="4392619"/>
            <a:ext cx="19400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err="1"/>
              <a:t>G</a:t>
            </a:r>
            <a:r>
              <a:rPr lang="it-IT" dirty="0" err="1" smtClean="0"/>
              <a:t>raphic</a:t>
            </a:r>
            <a:r>
              <a:rPr lang="it-IT" dirty="0" smtClean="0"/>
              <a:t> </a:t>
            </a:r>
            <a:r>
              <a:rPr lang="it-IT" dirty="0"/>
              <a:t>designer</a:t>
            </a:r>
          </a:p>
        </p:txBody>
      </p:sp>
      <p:pic>
        <p:nvPicPr>
          <p:cNvPr id="15" name="Picture 2" descr="http://cliparts.co/cliparts/BTa/KrR/BTaKrRj5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683464" y="2194666"/>
            <a:ext cx="651252" cy="197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asellaDiTesto 15"/>
          <p:cNvSpPr txBox="1"/>
          <p:nvPr/>
        </p:nvSpPr>
        <p:spPr>
          <a:xfrm>
            <a:off x="9978904" y="4415963"/>
            <a:ext cx="2060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Database </a:t>
            </a:r>
            <a:r>
              <a:rPr lang="it-IT" dirty="0" err="1"/>
              <a:t>architect</a:t>
            </a:r>
            <a:endParaRPr lang="it-IT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4497301" y="5418366"/>
            <a:ext cx="29636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 smtClean="0"/>
              <a:t>6 </a:t>
            </a:r>
            <a:r>
              <a:rPr lang="it-IT" sz="4000" dirty="0" err="1" smtClean="0"/>
              <a:t>basic</a:t>
            </a:r>
            <a:r>
              <a:rPr lang="it-IT" sz="4000" dirty="0" smtClean="0"/>
              <a:t> </a:t>
            </a:r>
            <a:r>
              <a:rPr lang="it-IT" sz="4000" dirty="0" err="1" smtClean="0"/>
              <a:t>roles</a:t>
            </a:r>
            <a:endParaRPr lang="it-IT" sz="4000" dirty="0"/>
          </a:p>
        </p:txBody>
      </p:sp>
    </p:spTree>
    <p:extLst>
      <p:ext uri="{BB962C8B-B14F-4D97-AF65-F5344CB8AC3E}">
        <p14:creationId xmlns:p14="http://schemas.microsoft.com/office/powerpoint/2010/main" val="2823115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4" grpId="0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Teamwork</a:t>
            </a:r>
            <a:endParaRPr lang="it-IT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604434" y="2118194"/>
            <a:ext cx="113381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smtClean="0"/>
              <a:t>Do </a:t>
            </a:r>
            <a:r>
              <a:rPr lang="it-IT" sz="3200" dirty="0" err="1" smtClean="0"/>
              <a:t>we</a:t>
            </a:r>
            <a:r>
              <a:rPr lang="it-IT" sz="3200" dirty="0" smtClean="0"/>
              <a:t> </a:t>
            </a:r>
            <a:r>
              <a:rPr lang="it-IT" sz="3200" dirty="0" err="1" smtClean="0"/>
              <a:t>really</a:t>
            </a:r>
            <a:r>
              <a:rPr lang="it-IT" sz="3200" dirty="0" smtClean="0"/>
              <a:t> </a:t>
            </a:r>
            <a:r>
              <a:rPr lang="it-IT" sz="3200" dirty="0" err="1" smtClean="0"/>
              <a:t>need</a:t>
            </a:r>
            <a:r>
              <a:rPr lang="it-IT" sz="3200" dirty="0" smtClean="0"/>
              <a:t> </a:t>
            </a:r>
            <a:r>
              <a:rPr lang="it-IT" sz="3200" b="1" dirty="0" err="1" smtClean="0"/>
              <a:t>six</a:t>
            </a:r>
            <a:r>
              <a:rPr lang="it-IT" sz="3200" b="1" dirty="0" smtClean="0"/>
              <a:t> </a:t>
            </a:r>
            <a:r>
              <a:rPr lang="it-IT" sz="3200" b="1" dirty="0" err="1" smtClean="0"/>
              <a:t>people</a:t>
            </a:r>
            <a:r>
              <a:rPr lang="it-IT" sz="3200" b="1" dirty="0" smtClean="0"/>
              <a:t> </a:t>
            </a:r>
            <a:r>
              <a:rPr lang="it-IT" sz="3200" dirty="0" smtClean="0"/>
              <a:t>to </a:t>
            </a:r>
            <a:r>
              <a:rPr lang="it-IT" sz="3200" dirty="0" err="1" smtClean="0"/>
              <a:t>develop</a:t>
            </a:r>
            <a:r>
              <a:rPr lang="it-IT" sz="3200" dirty="0" smtClean="0"/>
              <a:t> </a:t>
            </a:r>
            <a:r>
              <a:rPr lang="it-IT" sz="3200" dirty="0"/>
              <a:t>a </a:t>
            </a:r>
            <a:r>
              <a:rPr lang="it-IT" sz="3200" dirty="0" err="1"/>
              <a:t>successful</a:t>
            </a:r>
            <a:r>
              <a:rPr lang="it-IT" sz="3200" dirty="0"/>
              <a:t> </a:t>
            </a:r>
            <a:r>
              <a:rPr lang="it-IT" sz="3200" dirty="0" err="1"/>
              <a:t>project</a:t>
            </a:r>
            <a:r>
              <a:rPr lang="it-IT" sz="3200" dirty="0"/>
              <a:t>?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476036" y="3563435"/>
            <a:ext cx="119078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/>
              <a:t>The right </a:t>
            </a:r>
            <a:r>
              <a:rPr lang="it-IT" sz="3200" dirty="0" err="1" smtClean="0"/>
              <a:t>answer</a:t>
            </a:r>
            <a:r>
              <a:rPr lang="it-IT" sz="3200" dirty="0" smtClean="0"/>
              <a:t> </a:t>
            </a:r>
            <a:r>
              <a:rPr lang="it-IT" sz="3200" dirty="0" err="1"/>
              <a:t>is</a:t>
            </a:r>
            <a:r>
              <a:rPr lang="it-IT" sz="3200" dirty="0"/>
              <a:t>: </a:t>
            </a:r>
            <a:r>
              <a:rPr lang="it-IT" sz="3200" dirty="0" err="1"/>
              <a:t>maybe</a:t>
            </a:r>
            <a:r>
              <a:rPr lang="it-IT" sz="3200" dirty="0"/>
              <a:t>….</a:t>
            </a:r>
            <a:r>
              <a:rPr lang="it-IT" sz="3200" b="1" dirty="0" err="1" smtClean="0"/>
              <a:t>depends</a:t>
            </a:r>
            <a:r>
              <a:rPr lang="it-IT" sz="3200" b="1" dirty="0" smtClean="0"/>
              <a:t> on </a:t>
            </a:r>
            <a:r>
              <a:rPr lang="it-IT" sz="3200" b="1" dirty="0" err="1"/>
              <a:t>project</a:t>
            </a:r>
            <a:r>
              <a:rPr lang="it-IT" sz="3200" b="1" dirty="0"/>
              <a:t> </a:t>
            </a:r>
            <a:r>
              <a:rPr lang="it-IT" sz="3200" b="1" dirty="0" err="1" smtClean="0"/>
              <a:t>requirements</a:t>
            </a:r>
            <a:r>
              <a:rPr lang="it-IT" sz="3200" dirty="0" smtClean="0"/>
              <a:t>.</a:t>
            </a:r>
            <a:endParaRPr lang="it-IT" sz="3200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810586" y="5057536"/>
            <a:ext cx="108323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err="1" smtClean="0"/>
              <a:t>Most</a:t>
            </a:r>
            <a:r>
              <a:rPr lang="it-IT" sz="3200" dirty="0" smtClean="0"/>
              <a:t> «</a:t>
            </a:r>
            <a:r>
              <a:rPr lang="it-IT" sz="3200" dirty="0" err="1" smtClean="0"/>
              <a:t>smart</a:t>
            </a:r>
            <a:r>
              <a:rPr lang="it-IT" sz="3200" dirty="0" smtClean="0"/>
              <a:t> team» </a:t>
            </a:r>
            <a:r>
              <a:rPr lang="it-IT" sz="3200" dirty="0" err="1" smtClean="0"/>
              <a:t>projects</a:t>
            </a:r>
            <a:r>
              <a:rPr lang="it-IT" sz="3200" dirty="0" smtClean="0"/>
              <a:t> </a:t>
            </a:r>
            <a:r>
              <a:rPr lang="it-IT" sz="3200" b="1" dirty="0" err="1" smtClean="0"/>
              <a:t>need</a:t>
            </a:r>
            <a:r>
              <a:rPr lang="it-IT" sz="3200" b="1" dirty="0" smtClean="0"/>
              <a:t> </a:t>
            </a:r>
            <a:r>
              <a:rPr lang="it-IT" sz="3200" b="1" dirty="0" err="1" smtClean="0"/>
              <a:t>at</a:t>
            </a:r>
            <a:r>
              <a:rPr lang="it-IT" sz="3200" b="1" dirty="0" smtClean="0"/>
              <a:t> </a:t>
            </a:r>
            <a:r>
              <a:rPr lang="it-IT" sz="3200" b="1" dirty="0" err="1" smtClean="0"/>
              <a:t>least</a:t>
            </a:r>
            <a:r>
              <a:rPr lang="it-IT" sz="3200" b="1" dirty="0" smtClean="0"/>
              <a:t> 3 </a:t>
            </a:r>
            <a:r>
              <a:rPr lang="it-IT" sz="3200" b="1" dirty="0" err="1" smtClean="0"/>
              <a:t>smart</a:t>
            </a:r>
            <a:r>
              <a:rPr lang="it-IT" sz="3200" b="1" dirty="0" smtClean="0"/>
              <a:t> </a:t>
            </a:r>
            <a:r>
              <a:rPr lang="it-IT" sz="3200" b="1" dirty="0" err="1" smtClean="0"/>
              <a:t>people</a:t>
            </a:r>
            <a:endParaRPr lang="it-IT" sz="3200" b="1" dirty="0"/>
          </a:p>
        </p:txBody>
      </p:sp>
    </p:spTree>
    <p:extLst>
      <p:ext uri="{BB962C8B-B14F-4D97-AF65-F5344CB8AC3E}">
        <p14:creationId xmlns:p14="http://schemas.microsoft.com/office/powerpoint/2010/main" val="3610082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Teamwork</a:t>
            </a:r>
            <a:r>
              <a:rPr lang="it-IT" dirty="0" smtClean="0"/>
              <a:t>: benefits to work in a </a:t>
            </a:r>
            <a:r>
              <a:rPr lang="it-IT" dirty="0" smtClean="0"/>
              <a:t>Smart Team</a:t>
            </a:r>
            <a:endParaRPr lang="it-IT" dirty="0"/>
          </a:p>
        </p:txBody>
      </p:sp>
      <p:pic>
        <p:nvPicPr>
          <p:cNvPr id="18" name="Picture 2" descr="http://cliparts.co/cliparts/BTa/KrR/BTaKrRj5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05970" y="1516510"/>
            <a:ext cx="512356" cy="155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CasellaDiTesto 18"/>
          <p:cNvSpPr txBox="1"/>
          <p:nvPr/>
        </p:nvSpPr>
        <p:spPr>
          <a:xfrm>
            <a:off x="138334" y="3379152"/>
            <a:ext cx="57099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/>
              <a:t>Sharing</a:t>
            </a:r>
            <a:r>
              <a:rPr lang="it-IT" dirty="0"/>
              <a:t> </a:t>
            </a:r>
            <a:r>
              <a:rPr lang="it-IT" dirty="0" err="1" smtClean="0"/>
              <a:t>technical</a:t>
            </a:r>
            <a:r>
              <a:rPr lang="it-IT" dirty="0" smtClean="0"/>
              <a:t> </a:t>
            </a:r>
            <a:r>
              <a:rPr lang="it-IT" dirty="0" err="1" smtClean="0"/>
              <a:t>experiences</a:t>
            </a:r>
            <a:endParaRPr lang="it-I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/>
              <a:t>Sharing</a:t>
            </a:r>
            <a:r>
              <a:rPr lang="it-IT" dirty="0"/>
              <a:t> </a:t>
            </a:r>
            <a:r>
              <a:rPr lang="it-IT" dirty="0" err="1" smtClean="0"/>
              <a:t>ideas</a:t>
            </a:r>
            <a:endParaRPr lang="it-I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/>
              <a:t>Sharing</a:t>
            </a:r>
            <a:r>
              <a:rPr lang="it-IT" dirty="0"/>
              <a:t> </a:t>
            </a:r>
            <a:r>
              <a:rPr lang="it-IT" dirty="0" err="1" smtClean="0"/>
              <a:t>thoughts</a:t>
            </a:r>
            <a:endParaRPr lang="it-I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 smtClean="0"/>
              <a:t>Higher</a:t>
            </a:r>
            <a:r>
              <a:rPr lang="it-IT" dirty="0" smtClean="0"/>
              <a:t> </a:t>
            </a:r>
            <a:r>
              <a:rPr lang="it-IT" dirty="0" err="1" smtClean="0"/>
              <a:t>productivity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Power </a:t>
            </a:r>
            <a:r>
              <a:rPr lang="en-US" dirty="0"/>
              <a:t>of brainstorming to solve problems</a:t>
            </a:r>
            <a:endParaRPr lang="it-IT" dirty="0" smtClean="0"/>
          </a:p>
        </p:txBody>
      </p:sp>
      <p:sp>
        <p:nvSpPr>
          <p:cNvPr id="20" name="Rettangolo 19"/>
          <p:cNvSpPr/>
          <p:nvPr/>
        </p:nvSpPr>
        <p:spPr>
          <a:xfrm>
            <a:off x="5979117" y="3194486"/>
            <a:ext cx="2507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Team member benefits</a:t>
            </a:r>
            <a:endParaRPr lang="it-IT" dirty="0"/>
          </a:p>
        </p:txBody>
      </p:sp>
      <p:sp>
        <p:nvSpPr>
          <p:cNvPr id="21" name="Rettangolo 20"/>
          <p:cNvSpPr/>
          <p:nvPr/>
        </p:nvSpPr>
        <p:spPr>
          <a:xfrm>
            <a:off x="5979117" y="3656150"/>
            <a:ext cx="65125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 smtClean="0"/>
              <a:t>Working</a:t>
            </a:r>
            <a:r>
              <a:rPr lang="it-IT" dirty="0" smtClean="0"/>
              <a:t> </a:t>
            </a:r>
            <a:r>
              <a:rPr lang="it-IT" dirty="0" err="1" smtClean="0"/>
              <a:t>smarter</a:t>
            </a:r>
            <a:r>
              <a:rPr lang="it-IT" dirty="0" smtClean="0"/>
              <a:t> </a:t>
            </a:r>
            <a:r>
              <a:rPr lang="it-IT" dirty="0" err="1" smtClean="0"/>
              <a:t>not</a:t>
            </a:r>
            <a:r>
              <a:rPr lang="it-IT" dirty="0" smtClean="0"/>
              <a:t> </a:t>
            </a:r>
            <a:r>
              <a:rPr lang="it-IT" dirty="0" err="1" smtClean="0"/>
              <a:t>harder</a:t>
            </a: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/>
              <a:t>Less</a:t>
            </a:r>
            <a:r>
              <a:rPr lang="it-IT" dirty="0"/>
              <a:t> </a:t>
            </a:r>
            <a:r>
              <a:rPr lang="it-IT" dirty="0" err="1"/>
              <a:t>difficulty</a:t>
            </a:r>
            <a:r>
              <a:rPr lang="it-IT" dirty="0"/>
              <a:t> </a:t>
            </a:r>
            <a:r>
              <a:rPr lang="it-IT" dirty="0" err="1"/>
              <a:t>finding</a:t>
            </a:r>
            <a:r>
              <a:rPr lang="it-IT" dirty="0"/>
              <a:t> </a:t>
            </a:r>
            <a:r>
              <a:rPr lang="it-IT" dirty="0" err="1" smtClean="0"/>
              <a:t>solutions</a:t>
            </a:r>
            <a:endParaRPr lang="it-I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Having </a:t>
            </a:r>
            <a:r>
              <a:rPr lang="en-US" dirty="0"/>
              <a:t>defined </a:t>
            </a:r>
            <a:r>
              <a:rPr lang="en-US" dirty="0" smtClean="0"/>
              <a:t>and </a:t>
            </a:r>
            <a:r>
              <a:rPr lang="en-US" dirty="0"/>
              <a:t>measurable objectives </a:t>
            </a:r>
            <a:r>
              <a:rPr lang="en-US" dirty="0" smtClean="0"/>
              <a:t>is useful to set timing </a:t>
            </a:r>
            <a:r>
              <a:rPr lang="en-US" dirty="0"/>
              <a:t>and deadline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/>
              <a:t>Higher</a:t>
            </a:r>
            <a:r>
              <a:rPr lang="it-IT" dirty="0"/>
              <a:t> </a:t>
            </a:r>
            <a:r>
              <a:rPr lang="it-IT" dirty="0" err="1"/>
              <a:t>productivity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Reuse </a:t>
            </a:r>
            <a:r>
              <a:rPr lang="en-US" dirty="0"/>
              <a:t>most of their experience</a:t>
            </a:r>
            <a:endParaRPr lang="it-IT" dirty="0"/>
          </a:p>
        </p:txBody>
      </p:sp>
      <p:sp>
        <p:nvSpPr>
          <p:cNvPr id="22" name="Rettangolo 21"/>
          <p:cNvSpPr/>
          <p:nvPr/>
        </p:nvSpPr>
        <p:spPr>
          <a:xfrm>
            <a:off x="138334" y="3194486"/>
            <a:ext cx="1702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Team </a:t>
            </a:r>
            <a:r>
              <a:rPr lang="en-US" dirty="0" smtClean="0"/>
              <a:t>benefits </a:t>
            </a:r>
            <a:endParaRPr lang="it-IT" dirty="0"/>
          </a:p>
        </p:txBody>
      </p:sp>
      <p:pic>
        <p:nvPicPr>
          <p:cNvPr id="23" name="Picture 2" descr="http://cliparts.co/cliparts/BTa/KrR/BTaKrRj5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518326" y="1516510"/>
            <a:ext cx="512356" cy="155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ttp://cliparts.co/cliparts/BTa/KrR/BTaKrRj5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030682" y="1502945"/>
            <a:ext cx="512356" cy="155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http://cliparts.co/cliparts/BTa/KrR/BTaKrRj5c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93614" y="1516510"/>
            <a:ext cx="512356" cy="155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ttp://cliparts.co/cliparts/BTa/KrR/BTaKrRj5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81258" y="1502945"/>
            <a:ext cx="512356" cy="155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http://cliparts.co/cliparts/BTa/KrR/BTaKrRj5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25671" y="1516510"/>
            <a:ext cx="512356" cy="155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http://cliparts.co/cliparts/BTa/KrR/BTaKrRj5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38027" y="1516510"/>
            <a:ext cx="512356" cy="155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http://cliparts.co/cliparts/BTa/KrR/BTaKrRj5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650383" y="1502945"/>
            <a:ext cx="512356" cy="155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http://cliparts.co/cliparts/BTa/KrR/BTaKrRj5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13315" y="1516510"/>
            <a:ext cx="512356" cy="155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ttp://cliparts.co/cliparts/BTa/KrR/BTaKrRj5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00959" y="1502945"/>
            <a:ext cx="512356" cy="155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/>
          <p:cNvSpPr/>
          <p:nvPr/>
        </p:nvSpPr>
        <p:spPr>
          <a:xfrm>
            <a:off x="6651095" y="5718712"/>
            <a:ext cx="3836307" cy="58477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it-IT" sz="3200" b="1" dirty="0" err="1"/>
              <a:t>people</a:t>
            </a:r>
            <a:r>
              <a:rPr lang="it-IT" sz="3200" b="1" dirty="0"/>
              <a:t> </a:t>
            </a:r>
            <a:r>
              <a:rPr lang="it-IT" sz="3200" b="1" dirty="0" err="1"/>
              <a:t>grow</a:t>
            </a:r>
            <a:r>
              <a:rPr lang="it-IT" sz="3200" b="1" dirty="0"/>
              <a:t> </a:t>
            </a:r>
            <a:r>
              <a:rPr lang="it-IT" sz="3200" b="1" dirty="0" err="1"/>
              <a:t>faster</a:t>
            </a:r>
            <a:endParaRPr lang="it-IT" sz="3200" b="1" dirty="0"/>
          </a:p>
        </p:txBody>
      </p:sp>
    </p:spTree>
    <p:extLst>
      <p:ext uri="{BB962C8B-B14F-4D97-AF65-F5344CB8AC3E}">
        <p14:creationId xmlns:p14="http://schemas.microsoft.com/office/powerpoint/2010/main" val="75579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 err="1"/>
              <a:t>Methodology</a:t>
            </a:r>
            <a:endParaRPr lang="it-IT" sz="3200" dirty="0"/>
          </a:p>
        </p:txBody>
      </p:sp>
      <p:sp>
        <p:nvSpPr>
          <p:cNvPr id="7" name="Segnaposto contenuto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" name="CasellaDiTesto 1"/>
          <p:cNvSpPr txBox="1"/>
          <p:nvPr/>
        </p:nvSpPr>
        <p:spPr>
          <a:xfrm>
            <a:off x="1016000" y="1739900"/>
            <a:ext cx="26270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/>
              <a:t>2</a:t>
            </a:r>
            <a:r>
              <a:rPr lang="it-IT" sz="3200" dirty="0" smtClean="0"/>
              <a:t>° </a:t>
            </a:r>
            <a:r>
              <a:rPr lang="it-IT" sz="3200" dirty="0" err="1" smtClean="0"/>
              <a:t>Ingredient</a:t>
            </a:r>
            <a:r>
              <a:rPr lang="it-IT" sz="3200" dirty="0" smtClean="0"/>
              <a:t>:</a:t>
            </a:r>
            <a:endParaRPr lang="it-IT" sz="3200" dirty="0"/>
          </a:p>
        </p:txBody>
      </p:sp>
      <p:sp>
        <p:nvSpPr>
          <p:cNvPr id="3" name="Rettangolo 2"/>
          <p:cNvSpPr/>
          <p:nvPr/>
        </p:nvSpPr>
        <p:spPr>
          <a:xfrm>
            <a:off x="3774141" y="1678344"/>
            <a:ext cx="29530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600" dirty="0" err="1"/>
              <a:t>Methodology</a:t>
            </a:r>
            <a:endParaRPr lang="it-IT" sz="3600" dirty="0"/>
          </a:p>
        </p:txBody>
      </p:sp>
      <p:pic>
        <p:nvPicPr>
          <p:cNvPr id="7170" name="Picture 2" descr="http://www.mayagraceinternational.com/wp-content/uploads/2015/01/Step_by_step_Blaustich_beschnibbe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247" y="3093482"/>
            <a:ext cx="5334000" cy="2667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5" name="CasellaDiTesto 4"/>
          <p:cNvSpPr txBox="1"/>
          <p:nvPr/>
        </p:nvSpPr>
        <p:spPr>
          <a:xfrm>
            <a:off x="4051933" y="5175707"/>
            <a:ext cx="4058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smtClean="0">
                <a:solidFill>
                  <a:srgbClr val="DD462F"/>
                </a:solidFill>
              </a:rPr>
              <a:t>1</a:t>
            </a:r>
            <a:endParaRPr lang="it-IT" sz="3200" dirty="0">
              <a:solidFill>
                <a:srgbClr val="DD462F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4254873" y="4498916"/>
            <a:ext cx="4058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>
                <a:solidFill>
                  <a:srgbClr val="DD462F"/>
                </a:solidFill>
              </a:rPr>
              <a:t>2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4660753" y="3914141"/>
            <a:ext cx="4058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>
                <a:solidFill>
                  <a:srgbClr val="DD462F"/>
                </a:solidFill>
              </a:rPr>
              <a:t>3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5235248" y="3621753"/>
            <a:ext cx="4058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smtClean="0">
                <a:solidFill>
                  <a:srgbClr val="DD462F"/>
                </a:solidFill>
              </a:rPr>
              <a:t>4</a:t>
            </a:r>
            <a:endParaRPr lang="it-IT" sz="3200" dirty="0">
              <a:solidFill>
                <a:srgbClr val="DD462F"/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5784079" y="3470698"/>
            <a:ext cx="4058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smtClean="0">
                <a:solidFill>
                  <a:srgbClr val="DD462F"/>
                </a:solidFill>
              </a:rPr>
              <a:t>5</a:t>
            </a:r>
            <a:endParaRPr lang="it-IT" sz="3200" dirty="0">
              <a:solidFill>
                <a:srgbClr val="DD462F"/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6418199" y="3329365"/>
            <a:ext cx="4058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smtClean="0">
                <a:solidFill>
                  <a:srgbClr val="DD462F"/>
                </a:solidFill>
              </a:rPr>
              <a:t>6</a:t>
            </a:r>
            <a:endParaRPr lang="it-IT" sz="3200" dirty="0">
              <a:solidFill>
                <a:srgbClr val="DD462F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7023343" y="3255189"/>
            <a:ext cx="4058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smtClean="0">
                <a:solidFill>
                  <a:srgbClr val="DD462F"/>
                </a:solidFill>
              </a:rPr>
              <a:t>7</a:t>
            </a:r>
            <a:endParaRPr lang="it-IT" sz="3200" dirty="0">
              <a:solidFill>
                <a:srgbClr val="DD462F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2936134" y="2416691"/>
            <a:ext cx="57229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noProof="1" smtClean="0"/>
              <a:t>Seven steps </a:t>
            </a:r>
            <a:r>
              <a:rPr lang="en-US" noProof="1"/>
              <a:t>for the development </a:t>
            </a:r>
            <a:r>
              <a:rPr lang="en-US" b="1" u="sng" noProof="1" smtClean="0"/>
              <a:t>team smart project</a:t>
            </a:r>
            <a:endParaRPr lang="it-IT" b="1" u="sng" dirty="0"/>
          </a:p>
        </p:txBody>
      </p:sp>
    </p:spTree>
    <p:extLst>
      <p:ext uri="{BB962C8B-B14F-4D97-AF65-F5344CB8AC3E}">
        <p14:creationId xmlns:p14="http://schemas.microsoft.com/office/powerpoint/2010/main" val="386469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4434" y="0"/>
            <a:ext cx="11353886" cy="1208868"/>
          </a:xfrm>
        </p:spPr>
        <p:txBody>
          <a:bodyPr/>
          <a:lstStyle/>
          <a:p>
            <a:r>
              <a:rPr lang="en-US" noProof="1"/>
              <a:t>The seven steps for the development </a:t>
            </a:r>
            <a:r>
              <a:rPr lang="en-US" u="sng" noProof="1"/>
              <a:t>team smart project</a:t>
            </a:r>
            <a:endParaRPr lang="it-IT" u="sng" dirty="0"/>
          </a:p>
        </p:txBody>
      </p:sp>
      <p:sp>
        <p:nvSpPr>
          <p:cNvPr id="5" name="Rettangolo 4"/>
          <p:cNvSpPr/>
          <p:nvPr/>
        </p:nvSpPr>
        <p:spPr>
          <a:xfrm>
            <a:off x="5318761" y="924889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it-IT" dirty="0"/>
          </a:p>
        </p:txBody>
      </p:sp>
      <p:sp>
        <p:nvSpPr>
          <p:cNvPr id="3" name="Rettangolo arrotondato 2"/>
          <p:cNvSpPr/>
          <p:nvPr/>
        </p:nvSpPr>
        <p:spPr>
          <a:xfrm>
            <a:off x="1050473" y="3413972"/>
            <a:ext cx="914400" cy="10058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3600" dirty="0" smtClean="0"/>
              <a:t>1</a:t>
            </a:r>
            <a:endParaRPr lang="it-IT" sz="36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425217" y="4686684"/>
            <a:ext cx="19094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Function</a:t>
            </a:r>
            <a:r>
              <a:rPr lang="it-IT" dirty="0" smtClean="0"/>
              <a:t> </a:t>
            </a:r>
            <a:r>
              <a:rPr lang="it-IT" dirty="0" err="1" smtClean="0"/>
              <a:t>analysis</a:t>
            </a:r>
            <a:endParaRPr lang="it-IT" dirty="0" smtClean="0"/>
          </a:p>
          <a:p>
            <a:r>
              <a:rPr lang="it-IT" dirty="0" err="1" smtClean="0"/>
              <a:t>Wireframe</a:t>
            </a:r>
            <a:endParaRPr lang="it-IT" dirty="0" smtClean="0"/>
          </a:p>
        </p:txBody>
      </p:sp>
      <p:sp>
        <p:nvSpPr>
          <p:cNvPr id="17" name="CasellaDiTesto 16"/>
          <p:cNvSpPr txBox="1"/>
          <p:nvPr/>
        </p:nvSpPr>
        <p:spPr>
          <a:xfrm>
            <a:off x="1918928" y="5466177"/>
            <a:ext cx="28300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Share the </a:t>
            </a:r>
            <a:r>
              <a:rPr lang="it-IT" dirty="0" err="1" smtClean="0"/>
              <a:t>analysis</a:t>
            </a:r>
            <a:r>
              <a:rPr lang="it-IT" dirty="0" smtClean="0"/>
              <a:t> and </a:t>
            </a:r>
          </a:p>
          <a:p>
            <a:r>
              <a:rPr lang="it-IT" dirty="0" err="1" smtClean="0"/>
              <a:t>Wireframe</a:t>
            </a:r>
            <a:r>
              <a:rPr lang="it-IT" dirty="0" smtClean="0"/>
              <a:t> with </a:t>
            </a:r>
            <a:r>
              <a:rPr lang="it-IT" dirty="0" err="1" smtClean="0"/>
              <a:t>your</a:t>
            </a:r>
            <a:r>
              <a:rPr lang="it-IT" dirty="0" smtClean="0"/>
              <a:t> team</a:t>
            </a:r>
            <a:endParaRPr lang="it-IT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3759519" y="4717638"/>
            <a:ext cx="19657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 smtClean="0"/>
              <a:t>Technical </a:t>
            </a:r>
            <a:r>
              <a:rPr lang="it-IT" dirty="0" err="1" smtClean="0"/>
              <a:t>analysis</a:t>
            </a:r>
            <a:endParaRPr lang="it-IT" dirty="0" smtClean="0"/>
          </a:p>
          <a:p>
            <a:pPr algn="ctr"/>
            <a:r>
              <a:rPr lang="it-IT" dirty="0"/>
              <a:t>w</a:t>
            </a:r>
            <a:r>
              <a:rPr lang="it-IT" dirty="0" smtClean="0"/>
              <a:t>ith </a:t>
            </a:r>
            <a:r>
              <a:rPr lang="it-IT" dirty="0" err="1" smtClean="0"/>
              <a:t>your</a:t>
            </a:r>
            <a:r>
              <a:rPr lang="it-IT" dirty="0" smtClean="0"/>
              <a:t> team</a:t>
            </a:r>
          </a:p>
          <a:p>
            <a:endParaRPr lang="it-IT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5540116" y="5440929"/>
            <a:ext cx="18469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Mockup</a:t>
            </a:r>
            <a:r>
              <a:rPr lang="it-IT" dirty="0" smtClean="0"/>
              <a:t> </a:t>
            </a:r>
            <a:br>
              <a:rPr lang="it-IT" dirty="0" smtClean="0"/>
            </a:br>
            <a:r>
              <a:rPr lang="it-IT" dirty="0" smtClean="0"/>
              <a:t>(</a:t>
            </a:r>
            <a:r>
              <a:rPr lang="it-IT" dirty="0" err="1" smtClean="0"/>
              <a:t>Graphic</a:t>
            </a:r>
            <a:r>
              <a:rPr lang="it-IT" dirty="0" smtClean="0"/>
              <a:t> design)</a:t>
            </a:r>
            <a:endParaRPr lang="it-IT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8203650" y="5185002"/>
            <a:ext cx="22539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 smtClean="0"/>
              <a:t>Assembly</a:t>
            </a:r>
            <a:br>
              <a:rPr lang="it-IT" dirty="0" smtClean="0"/>
            </a:br>
            <a:r>
              <a:rPr lang="it-IT" dirty="0" smtClean="0"/>
              <a:t>(</a:t>
            </a:r>
            <a:r>
              <a:rPr lang="it-IT" dirty="0" err="1" smtClean="0"/>
              <a:t>all</a:t>
            </a:r>
            <a:r>
              <a:rPr lang="it-IT" dirty="0" smtClean="0"/>
              <a:t> </a:t>
            </a:r>
            <a:r>
              <a:rPr lang="it-IT" dirty="0" err="1" smtClean="0"/>
              <a:t>pieces</a:t>
            </a:r>
            <a:r>
              <a:rPr lang="it-IT" dirty="0" smtClean="0"/>
              <a:t> </a:t>
            </a:r>
            <a:r>
              <a:rPr lang="it-IT" dirty="0" err="1" smtClean="0"/>
              <a:t>together</a:t>
            </a:r>
            <a:r>
              <a:rPr lang="it-IT" dirty="0" smtClean="0"/>
              <a:t>) </a:t>
            </a:r>
            <a:endParaRPr lang="it-IT" dirty="0"/>
          </a:p>
        </p:txBody>
      </p:sp>
      <p:sp>
        <p:nvSpPr>
          <p:cNvPr id="23" name="Rettangolo arrotondato 22"/>
          <p:cNvSpPr/>
          <p:nvPr/>
        </p:nvSpPr>
        <p:spPr>
          <a:xfrm>
            <a:off x="2618568" y="3413972"/>
            <a:ext cx="914400" cy="10058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3600" dirty="0" smtClean="0"/>
              <a:t>2</a:t>
            </a:r>
            <a:endParaRPr lang="it-IT" sz="3600" dirty="0"/>
          </a:p>
        </p:txBody>
      </p:sp>
      <p:sp>
        <p:nvSpPr>
          <p:cNvPr id="24" name="Rettangolo arrotondato 23"/>
          <p:cNvSpPr/>
          <p:nvPr/>
        </p:nvSpPr>
        <p:spPr>
          <a:xfrm>
            <a:off x="4186663" y="3406069"/>
            <a:ext cx="914400" cy="10058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3600" dirty="0" smtClean="0"/>
              <a:t>3</a:t>
            </a:r>
            <a:endParaRPr lang="it-IT" sz="3600" dirty="0"/>
          </a:p>
        </p:txBody>
      </p:sp>
      <p:sp>
        <p:nvSpPr>
          <p:cNvPr id="30" name="Rettangolo arrotondato 29"/>
          <p:cNvSpPr/>
          <p:nvPr/>
        </p:nvSpPr>
        <p:spPr>
          <a:xfrm>
            <a:off x="5754758" y="3406069"/>
            <a:ext cx="914400" cy="10058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3600" dirty="0" smtClean="0"/>
              <a:t>4</a:t>
            </a:r>
            <a:endParaRPr lang="it-IT" sz="3600" dirty="0"/>
          </a:p>
        </p:txBody>
      </p:sp>
      <p:sp>
        <p:nvSpPr>
          <p:cNvPr id="31" name="Rettangolo arrotondato 30"/>
          <p:cNvSpPr/>
          <p:nvPr/>
        </p:nvSpPr>
        <p:spPr>
          <a:xfrm>
            <a:off x="7322853" y="3413972"/>
            <a:ext cx="914400" cy="10058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3600" dirty="0" smtClean="0">
                <a:solidFill>
                  <a:srgbClr val="FFFF00"/>
                </a:solidFill>
              </a:rPr>
              <a:t>5</a:t>
            </a:r>
            <a:endParaRPr lang="it-IT" sz="3600" dirty="0">
              <a:solidFill>
                <a:srgbClr val="FFFF00"/>
              </a:solidFill>
            </a:endParaRPr>
          </a:p>
        </p:txBody>
      </p:sp>
      <p:sp>
        <p:nvSpPr>
          <p:cNvPr id="32" name="Rettangolo arrotondato 31"/>
          <p:cNvSpPr/>
          <p:nvPr/>
        </p:nvSpPr>
        <p:spPr>
          <a:xfrm>
            <a:off x="8890946" y="3406069"/>
            <a:ext cx="914400" cy="10058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3600" dirty="0" smtClean="0"/>
              <a:t>6</a:t>
            </a:r>
            <a:endParaRPr lang="it-IT" sz="3600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7039066" y="4609988"/>
            <a:ext cx="15250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u="sng" dirty="0" err="1" smtClean="0"/>
              <a:t>Module</a:t>
            </a:r>
            <a:r>
              <a:rPr lang="it-IT" u="sng" dirty="0"/>
              <a:t/>
            </a:r>
            <a:br>
              <a:rPr lang="it-IT" u="sng" dirty="0"/>
            </a:br>
            <a:r>
              <a:rPr lang="it-IT" u="sng" dirty="0" err="1" smtClean="0"/>
              <a:t>development</a:t>
            </a:r>
            <a:endParaRPr lang="it-IT" dirty="0"/>
          </a:p>
        </p:txBody>
      </p:sp>
      <p:sp>
        <p:nvSpPr>
          <p:cNvPr id="36" name="Freccia a destra 35"/>
          <p:cNvSpPr/>
          <p:nvPr/>
        </p:nvSpPr>
        <p:spPr>
          <a:xfrm>
            <a:off x="2069137" y="3709399"/>
            <a:ext cx="490295" cy="4538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" name="Freccia a destra 36"/>
          <p:cNvSpPr/>
          <p:nvPr/>
        </p:nvSpPr>
        <p:spPr>
          <a:xfrm>
            <a:off x="3654171" y="3696404"/>
            <a:ext cx="490295" cy="4538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8" name="Freccia a destra 37"/>
          <p:cNvSpPr/>
          <p:nvPr/>
        </p:nvSpPr>
        <p:spPr>
          <a:xfrm>
            <a:off x="5192304" y="3667821"/>
            <a:ext cx="490295" cy="4538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9" name="Freccia a destra 38"/>
          <p:cNvSpPr/>
          <p:nvPr/>
        </p:nvSpPr>
        <p:spPr>
          <a:xfrm>
            <a:off x="6759069" y="3680196"/>
            <a:ext cx="490295" cy="4538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0" name="Freccia a destra 39"/>
          <p:cNvSpPr/>
          <p:nvPr/>
        </p:nvSpPr>
        <p:spPr>
          <a:xfrm>
            <a:off x="8318952" y="3680195"/>
            <a:ext cx="490295" cy="4538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Rettangolo arrotondato 24"/>
          <p:cNvSpPr/>
          <p:nvPr/>
        </p:nvSpPr>
        <p:spPr>
          <a:xfrm>
            <a:off x="10457600" y="3385302"/>
            <a:ext cx="914400" cy="10058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3600" dirty="0" smtClean="0"/>
              <a:t>7</a:t>
            </a:r>
            <a:endParaRPr lang="it-IT" sz="3600" dirty="0"/>
          </a:p>
        </p:txBody>
      </p:sp>
      <p:sp>
        <p:nvSpPr>
          <p:cNvPr id="26" name="Freccia a destra 25"/>
          <p:cNvSpPr/>
          <p:nvPr/>
        </p:nvSpPr>
        <p:spPr>
          <a:xfrm>
            <a:off x="9886325" y="3709399"/>
            <a:ext cx="490295" cy="4538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CasellaDiTesto 26"/>
          <p:cNvSpPr txBox="1"/>
          <p:nvPr/>
        </p:nvSpPr>
        <p:spPr>
          <a:xfrm>
            <a:off x="10375017" y="4584837"/>
            <a:ext cx="12057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 smtClean="0"/>
              <a:t>Test</a:t>
            </a:r>
          </a:p>
          <a:p>
            <a:pPr algn="ctr"/>
            <a:r>
              <a:rPr lang="it-IT" dirty="0" smtClean="0"/>
              <a:t>and</a:t>
            </a:r>
          </a:p>
          <a:p>
            <a:pPr algn="ctr"/>
            <a:r>
              <a:rPr lang="it-IT" dirty="0"/>
              <a:t>b</a:t>
            </a:r>
            <a:r>
              <a:rPr lang="it-IT" dirty="0" smtClean="0"/>
              <a:t>ug fixing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3580025" y="2637852"/>
            <a:ext cx="37859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Your </a:t>
            </a:r>
            <a:r>
              <a:rPr lang="it-IT" sz="2800" dirty="0" err="1" smtClean="0"/>
              <a:t>project</a:t>
            </a:r>
            <a:r>
              <a:rPr lang="it-IT" sz="2800" dirty="0" smtClean="0"/>
              <a:t> by 7 </a:t>
            </a:r>
            <a:r>
              <a:rPr lang="it-IT" sz="2800" dirty="0" err="1" smtClean="0"/>
              <a:t>steps</a:t>
            </a:r>
            <a:endParaRPr lang="it-IT" sz="2800" dirty="0"/>
          </a:p>
        </p:txBody>
      </p:sp>
      <p:sp>
        <p:nvSpPr>
          <p:cNvPr id="7" name="Freccia circolare in giù 6"/>
          <p:cNvSpPr/>
          <p:nvPr/>
        </p:nvSpPr>
        <p:spPr>
          <a:xfrm rot="10800000" flipV="1">
            <a:off x="7605310" y="2663025"/>
            <a:ext cx="1917577" cy="673579"/>
          </a:xfrm>
          <a:prstGeom prst="curvedDownArrow">
            <a:avLst/>
          </a:prstGeom>
          <a:ln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grpSp>
        <p:nvGrpSpPr>
          <p:cNvPr id="9" name="Gruppo 8"/>
          <p:cNvGrpSpPr/>
          <p:nvPr/>
        </p:nvGrpSpPr>
        <p:grpSpPr>
          <a:xfrm>
            <a:off x="1050473" y="1520170"/>
            <a:ext cx="1393593" cy="1300277"/>
            <a:chOff x="1114849" y="1840596"/>
            <a:chExt cx="1393593" cy="1300277"/>
          </a:xfrm>
        </p:grpSpPr>
        <p:pic>
          <p:nvPicPr>
            <p:cNvPr id="29" name="Picture 2" descr="http://cliparts.co/cliparts/BTa/KrR/BTaKrRj5c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114849" y="1840597"/>
              <a:ext cx="289688" cy="879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2" descr="http://cliparts.co/cliparts/BTa/KrR/BTaKrRj5c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419407" y="1840597"/>
              <a:ext cx="286497" cy="8695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2" descr="http://cliparts.co/cliparts/BTa/KrR/BTaKrRj5c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756859" y="1840596"/>
              <a:ext cx="286497" cy="8695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2" descr="http://cliparts.co/cliparts/BTa/KrR/BTaKrRj5c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221945" y="1844412"/>
              <a:ext cx="286497" cy="8695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CasellaDiTesto 7"/>
            <p:cNvSpPr txBox="1"/>
            <p:nvPr/>
          </p:nvSpPr>
          <p:spPr>
            <a:xfrm>
              <a:off x="1419407" y="2771541"/>
              <a:ext cx="7171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Team</a:t>
              </a:r>
              <a:endParaRPr lang="it-IT" dirty="0"/>
            </a:p>
          </p:txBody>
        </p:sp>
      </p:grpSp>
      <p:sp>
        <p:nvSpPr>
          <p:cNvPr id="43" name="Freccia circolare in giù 42"/>
          <p:cNvSpPr/>
          <p:nvPr/>
        </p:nvSpPr>
        <p:spPr>
          <a:xfrm rot="10800000" flipV="1">
            <a:off x="7605308" y="2655537"/>
            <a:ext cx="3356889" cy="673579"/>
          </a:xfrm>
          <a:prstGeom prst="curvedDownArrow">
            <a:avLst/>
          </a:prstGeom>
          <a:ln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276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7" grpId="0"/>
      <p:bldP spid="18" grpId="0"/>
      <p:bldP spid="19" grpId="0"/>
      <p:bldP spid="22" grpId="0"/>
      <p:bldP spid="23" grpId="0" animBg="1"/>
      <p:bldP spid="24" grpId="0" animBg="1"/>
      <p:bldP spid="30" grpId="0" animBg="1"/>
      <p:bldP spid="31" grpId="0" animBg="1"/>
      <p:bldP spid="32" grpId="0" animBg="1"/>
      <p:bldP spid="33" grpId="0"/>
      <p:bldP spid="36" grpId="0" animBg="1"/>
      <p:bldP spid="37" grpId="0" animBg="1"/>
      <p:bldP spid="38" grpId="0" animBg="1"/>
      <p:bldP spid="39" grpId="0" animBg="1"/>
      <p:bldP spid="40" grpId="0" animBg="1"/>
      <p:bldP spid="25" grpId="0" animBg="1"/>
      <p:bldP spid="26" grpId="0" animBg="1"/>
      <p:bldP spid="27" grpId="0"/>
      <p:bldP spid="6" grpId="0"/>
      <p:bldP spid="7" grpId="0" animBg="1"/>
      <p:bldP spid="4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9689609"/>
              </p:ext>
            </p:extLst>
          </p:nvPr>
        </p:nvGraphicFramePr>
        <p:xfrm>
          <a:off x="188536" y="2254552"/>
          <a:ext cx="11877772" cy="32753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6516"/>
                <a:gridCol w="2592370"/>
                <a:gridCol w="2969443"/>
                <a:gridCol w="2969443"/>
              </a:tblGrid>
              <a:tr h="3967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dirty="0" err="1" smtClean="0"/>
                        <a:t>What</a:t>
                      </a:r>
                      <a:r>
                        <a:rPr lang="it-IT" sz="1800" dirty="0" smtClean="0"/>
                        <a:t> are</a:t>
                      </a:r>
                      <a:r>
                        <a:rPr lang="it-IT" sz="1800" baseline="0" dirty="0" smtClean="0"/>
                        <a:t> </a:t>
                      </a:r>
                      <a:r>
                        <a:rPr lang="it-IT" sz="1800" baseline="0" dirty="0" err="1" smtClean="0"/>
                        <a:t>my</a:t>
                      </a:r>
                      <a:r>
                        <a:rPr lang="it-IT" sz="1800" dirty="0" smtClean="0"/>
                        <a:t> </a:t>
                      </a:r>
                      <a:r>
                        <a:rPr lang="it-IT" sz="1800" dirty="0" err="1" smtClean="0"/>
                        <a:t>expectations</a:t>
                      </a:r>
                      <a:r>
                        <a:rPr lang="it-IT" sz="1800" dirty="0" smtClean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Who</a:t>
                      </a:r>
                      <a:r>
                        <a:rPr lang="it-IT" dirty="0" smtClean="0"/>
                        <a:t> </a:t>
                      </a:r>
                      <a:r>
                        <a:rPr lang="it-IT" dirty="0" err="1" smtClean="0"/>
                        <a:t>is</a:t>
                      </a:r>
                      <a:r>
                        <a:rPr lang="it-IT" dirty="0" smtClean="0"/>
                        <a:t> </a:t>
                      </a:r>
                      <a:r>
                        <a:rPr lang="it-IT" dirty="0" err="1" smtClean="0"/>
                        <a:t>responsible</a:t>
                      </a:r>
                      <a:r>
                        <a:rPr lang="it-IT" dirty="0" smtClean="0"/>
                        <a:t>?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dirty="0" smtClean="0"/>
                        <a:t>How can I </a:t>
                      </a:r>
                      <a:r>
                        <a:rPr lang="it-IT" sz="1800" dirty="0" err="1" smtClean="0"/>
                        <a:t>achieve</a:t>
                      </a:r>
                      <a:r>
                        <a:rPr lang="it-IT" sz="1800" dirty="0" smtClean="0"/>
                        <a:t> </a:t>
                      </a:r>
                      <a:r>
                        <a:rPr lang="it-IT" sz="1800" dirty="0" err="1" smtClean="0"/>
                        <a:t>it</a:t>
                      </a:r>
                      <a:r>
                        <a:rPr lang="it-IT" sz="1800" dirty="0" smtClean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What</a:t>
                      </a:r>
                      <a:r>
                        <a:rPr lang="it-IT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can help me?</a:t>
                      </a:r>
                      <a:br>
                        <a:rPr lang="it-IT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it-IT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(3° and 4° </a:t>
                      </a:r>
                      <a:r>
                        <a:rPr lang="it-IT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ingredients</a:t>
                      </a:r>
                      <a:r>
                        <a:rPr lang="it-IT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tools</a:t>
                      </a:r>
                      <a:r>
                        <a:rPr lang="it-IT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it-IT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technologies</a:t>
                      </a:r>
                      <a:r>
                        <a:rPr lang="it-IT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endParaRPr lang="it-IT" dirty="0"/>
                    </a:p>
                  </a:txBody>
                  <a:tcPr/>
                </a:tc>
              </a:tr>
              <a:tr h="11722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From </a:t>
                      </a:r>
                      <a:r>
                        <a:rPr lang="it-IT" dirty="0" err="1" smtClean="0"/>
                        <a:t>customer’s</a:t>
                      </a:r>
                      <a:r>
                        <a:rPr lang="it-IT" dirty="0" smtClean="0"/>
                        <a:t> idea to </a:t>
                      </a:r>
                      <a:r>
                        <a:rPr lang="it-IT" dirty="0" err="1" smtClean="0"/>
                        <a:t>paper</a:t>
                      </a:r>
                      <a:r>
                        <a:rPr lang="it-IT" dirty="0" smtClean="0"/>
                        <a:t>.</a:t>
                      </a:r>
                      <a:br>
                        <a:rPr lang="it-IT" dirty="0" smtClean="0"/>
                      </a:br>
                      <a:r>
                        <a:rPr lang="it-IT" dirty="0" err="1" smtClean="0"/>
                        <a:t>Make</a:t>
                      </a:r>
                      <a:r>
                        <a:rPr lang="it-IT" dirty="0" smtClean="0"/>
                        <a:t> a small </a:t>
                      </a:r>
                      <a:r>
                        <a:rPr lang="it-IT" dirty="0" err="1" smtClean="0"/>
                        <a:t>document</a:t>
                      </a:r>
                      <a:r>
                        <a:rPr lang="it-IT" dirty="0" smtClean="0"/>
                        <a:t> .doc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Analyst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err="1" smtClean="0"/>
                        <a:t>Understanding</a:t>
                      </a:r>
                      <a:r>
                        <a:rPr lang="it-IT" dirty="0" smtClean="0"/>
                        <a:t> </a:t>
                      </a:r>
                      <a:r>
                        <a:rPr lang="it-IT" dirty="0" err="1" smtClean="0"/>
                        <a:t>customer</a:t>
                      </a:r>
                      <a:r>
                        <a:rPr lang="it-IT" dirty="0" smtClean="0"/>
                        <a:t> </a:t>
                      </a:r>
                      <a:br>
                        <a:rPr lang="it-IT" dirty="0" smtClean="0"/>
                      </a:br>
                      <a:r>
                        <a:rPr lang="it-IT" dirty="0" err="1" smtClean="0"/>
                        <a:t>needs</a:t>
                      </a:r>
                      <a:endParaRPr lang="it-IT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  <a:tr h="8674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From </a:t>
                      </a:r>
                      <a:r>
                        <a:rPr lang="it-IT" dirty="0" err="1" smtClean="0"/>
                        <a:t>document</a:t>
                      </a:r>
                      <a:r>
                        <a:rPr lang="it-IT" dirty="0" smtClean="0"/>
                        <a:t> to </a:t>
                      </a:r>
                      <a:r>
                        <a:rPr lang="it-IT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sketch-style</a:t>
                      </a:r>
                      <a:r>
                        <a:rPr lang="it-IT" dirty="0" smtClean="0"/>
                        <a:t> </a:t>
                      </a:r>
                      <a:r>
                        <a:rPr lang="it-IT" dirty="0" err="1" smtClean="0"/>
                        <a:t>wireframes</a:t>
                      </a:r>
                      <a:endParaRPr lang="it-IT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Analyst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Sharing</a:t>
                      </a:r>
                      <a:r>
                        <a:rPr lang="it-IT" dirty="0" smtClean="0"/>
                        <a:t> </a:t>
                      </a:r>
                      <a:r>
                        <a:rPr lang="it-IT" dirty="0" err="1" smtClean="0"/>
                        <a:t>our</a:t>
                      </a:r>
                      <a:r>
                        <a:rPr lang="it-IT" dirty="0" smtClean="0"/>
                        <a:t> «first» </a:t>
                      </a:r>
                      <a:r>
                        <a:rPr lang="it-IT" dirty="0" err="1" smtClean="0"/>
                        <a:t>ideas</a:t>
                      </a:r>
                      <a:endParaRPr lang="it-IT" dirty="0" smtClean="0"/>
                    </a:p>
                    <a:p>
                      <a:r>
                        <a:rPr lang="it-IT" dirty="0" smtClean="0"/>
                        <a:t>with the </a:t>
                      </a:r>
                      <a:r>
                        <a:rPr lang="it-IT" dirty="0" err="1" smtClean="0"/>
                        <a:t>customer</a:t>
                      </a:r>
                      <a:r>
                        <a:rPr lang="it-IT" baseline="0" dirty="0" smtClean="0"/>
                        <a:t> and </a:t>
                      </a:r>
                      <a:r>
                        <a:rPr lang="it-IT" baseline="0" dirty="0" err="1" smtClean="0"/>
                        <a:t>getting</a:t>
                      </a:r>
                      <a:r>
                        <a:rPr lang="it-IT" baseline="0" dirty="0" smtClean="0"/>
                        <a:t> feedback.</a:t>
                      </a:r>
                      <a:endParaRPr lang="it-IT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 descr="http://screenshot.it.sftcdn.net/it/scrn/6653000/6653678/microsoft-powerpoint-2013-05-535x53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1417" y="3533758"/>
            <a:ext cx="764682" cy="76468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upload.wikimedia.org/wikipedia/commons/thumb/4/4f/Microsoft_Word_2013_logo.svg/1043px-Microsoft_Word_2013_logo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4945" y="3477606"/>
            <a:ext cx="893258" cy="87698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terraine.com/blog/wp-content/uploads/2012/01/balsamiq_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4074" y="4736792"/>
            <a:ext cx="2008733" cy="63749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604434" y="0"/>
            <a:ext cx="10749367" cy="1208868"/>
          </a:xfrm>
        </p:spPr>
        <p:txBody>
          <a:bodyPr>
            <a:normAutofit/>
          </a:bodyPr>
          <a:lstStyle/>
          <a:p>
            <a:r>
              <a:rPr lang="it-IT" dirty="0" smtClean="0"/>
              <a:t>Project </a:t>
            </a:r>
            <a:r>
              <a:rPr lang="it-IT" dirty="0" err="1" smtClean="0"/>
              <a:t>step</a:t>
            </a:r>
            <a:r>
              <a:rPr lang="it-IT" dirty="0" smtClean="0"/>
              <a:t> 1: </a:t>
            </a:r>
            <a:br>
              <a:rPr lang="it-IT" dirty="0" smtClean="0"/>
            </a:br>
            <a:r>
              <a:rPr lang="it-IT" dirty="0" err="1" smtClean="0"/>
              <a:t>Function</a:t>
            </a:r>
            <a:r>
              <a:rPr lang="it-IT" dirty="0" smtClean="0"/>
              <a:t> </a:t>
            </a:r>
            <a:r>
              <a:rPr lang="it-IT" dirty="0" err="1" smtClean="0"/>
              <a:t>analysis</a:t>
            </a:r>
            <a:r>
              <a:rPr lang="it-IT" dirty="0" smtClean="0"/>
              <a:t> and </a:t>
            </a:r>
            <a:r>
              <a:rPr lang="it-IT" dirty="0" err="1" smtClean="0"/>
              <a:t>wireframe</a:t>
            </a:r>
            <a:endParaRPr lang="it-IT" dirty="0"/>
          </a:p>
        </p:txBody>
      </p:sp>
      <p:grpSp>
        <p:nvGrpSpPr>
          <p:cNvPr id="10" name="Gruppo 9"/>
          <p:cNvGrpSpPr/>
          <p:nvPr/>
        </p:nvGrpSpPr>
        <p:grpSpPr>
          <a:xfrm>
            <a:off x="8047239" y="432083"/>
            <a:ext cx="3912152" cy="635685"/>
            <a:chOff x="1153143" y="2307252"/>
            <a:chExt cx="10321527" cy="1756787"/>
          </a:xfrm>
        </p:grpSpPr>
        <p:sp>
          <p:nvSpPr>
            <p:cNvPr id="11" name="Rettangolo arrotondato 10"/>
            <p:cNvSpPr/>
            <p:nvPr/>
          </p:nvSpPr>
          <p:spPr>
            <a:xfrm>
              <a:off x="1153143" y="3058199"/>
              <a:ext cx="914400" cy="100584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t-IT" sz="2400" dirty="0" smtClean="0"/>
                <a:t>1</a:t>
              </a:r>
              <a:endParaRPr lang="it-IT" sz="2400" dirty="0"/>
            </a:p>
          </p:txBody>
        </p:sp>
        <p:sp>
          <p:nvSpPr>
            <p:cNvPr id="12" name="Rettangolo arrotondato 11"/>
            <p:cNvSpPr/>
            <p:nvPr/>
          </p:nvSpPr>
          <p:spPr>
            <a:xfrm>
              <a:off x="2721238" y="3058199"/>
              <a:ext cx="914400" cy="100584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t-IT" sz="2400" dirty="0" smtClean="0"/>
                <a:t>2</a:t>
              </a:r>
              <a:endParaRPr lang="it-IT" sz="2400" dirty="0"/>
            </a:p>
          </p:txBody>
        </p:sp>
        <p:sp>
          <p:nvSpPr>
            <p:cNvPr id="13" name="Rettangolo arrotondato 12"/>
            <p:cNvSpPr/>
            <p:nvPr/>
          </p:nvSpPr>
          <p:spPr>
            <a:xfrm>
              <a:off x="4289333" y="3050296"/>
              <a:ext cx="914400" cy="100584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t-IT" sz="2400" dirty="0" smtClean="0"/>
                <a:t>3</a:t>
              </a:r>
              <a:endParaRPr lang="it-IT" sz="2400" dirty="0"/>
            </a:p>
          </p:txBody>
        </p:sp>
        <p:sp>
          <p:nvSpPr>
            <p:cNvPr id="14" name="Rettangolo arrotondato 13"/>
            <p:cNvSpPr/>
            <p:nvPr/>
          </p:nvSpPr>
          <p:spPr>
            <a:xfrm>
              <a:off x="5857428" y="3050296"/>
              <a:ext cx="914400" cy="100584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t-IT" sz="2400" dirty="0" smtClean="0"/>
                <a:t>4</a:t>
              </a:r>
              <a:endParaRPr lang="it-IT" sz="2400" dirty="0"/>
            </a:p>
          </p:txBody>
        </p:sp>
        <p:sp>
          <p:nvSpPr>
            <p:cNvPr id="15" name="Rettangolo arrotondato 14"/>
            <p:cNvSpPr/>
            <p:nvPr/>
          </p:nvSpPr>
          <p:spPr>
            <a:xfrm>
              <a:off x="7425523" y="3058199"/>
              <a:ext cx="914400" cy="100584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t-IT" sz="2400" dirty="0" smtClean="0"/>
                <a:t>5</a:t>
              </a:r>
              <a:endParaRPr lang="it-IT" sz="2400" dirty="0"/>
            </a:p>
          </p:txBody>
        </p:sp>
        <p:sp>
          <p:nvSpPr>
            <p:cNvPr id="16" name="Rettangolo arrotondato 15"/>
            <p:cNvSpPr/>
            <p:nvPr/>
          </p:nvSpPr>
          <p:spPr>
            <a:xfrm>
              <a:off x="8993616" y="3050296"/>
              <a:ext cx="914400" cy="100584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t-IT" sz="2400" dirty="0" smtClean="0"/>
                <a:t>6</a:t>
              </a:r>
              <a:endParaRPr lang="it-IT" sz="2400" dirty="0"/>
            </a:p>
          </p:txBody>
        </p:sp>
        <p:sp>
          <p:nvSpPr>
            <p:cNvPr id="17" name="Freccia a destra 16"/>
            <p:cNvSpPr/>
            <p:nvPr/>
          </p:nvSpPr>
          <p:spPr>
            <a:xfrm>
              <a:off x="2171807" y="3353626"/>
              <a:ext cx="490295" cy="45387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200"/>
            </a:p>
          </p:txBody>
        </p:sp>
        <p:sp>
          <p:nvSpPr>
            <p:cNvPr id="18" name="Freccia a destra 17"/>
            <p:cNvSpPr/>
            <p:nvPr/>
          </p:nvSpPr>
          <p:spPr>
            <a:xfrm>
              <a:off x="3756841" y="3340631"/>
              <a:ext cx="490295" cy="45387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200"/>
            </a:p>
          </p:txBody>
        </p:sp>
        <p:sp>
          <p:nvSpPr>
            <p:cNvPr id="19" name="Freccia a destra 18"/>
            <p:cNvSpPr/>
            <p:nvPr/>
          </p:nvSpPr>
          <p:spPr>
            <a:xfrm>
              <a:off x="5294974" y="3312048"/>
              <a:ext cx="490295" cy="45387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200"/>
            </a:p>
          </p:txBody>
        </p:sp>
        <p:sp>
          <p:nvSpPr>
            <p:cNvPr id="20" name="Freccia a destra 19"/>
            <p:cNvSpPr/>
            <p:nvPr/>
          </p:nvSpPr>
          <p:spPr>
            <a:xfrm>
              <a:off x="6861739" y="3324423"/>
              <a:ext cx="490295" cy="45387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200"/>
            </a:p>
          </p:txBody>
        </p:sp>
        <p:sp>
          <p:nvSpPr>
            <p:cNvPr id="21" name="Freccia a destra 20"/>
            <p:cNvSpPr/>
            <p:nvPr/>
          </p:nvSpPr>
          <p:spPr>
            <a:xfrm>
              <a:off x="8421622" y="3324422"/>
              <a:ext cx="490295" cy="45387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200"/>
            </a:p>
          </p:txBody>
        </p:sp>
        <p:sp>
          <p:nvSpPr>
            <p:cNvPr id="22" name="Rettangolo arrotondato 21"/>
            <p:cNvSpPr/>
            <p:nvPr/>
          </p:nvSpPr>
          <p:spPr>
            <a:xfrm>
              <a:off x="10560270" y="3029529"/>
              <a:ext cx="914400" cy="100584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t-IT" sz="2400" dirty="0" smtClean="0"/>
                <a:t>7</a:t>
              </a:r>
              <a:endParaRPr lang="it-IT" sz="2400" dirty="0"/>
            </a:p>
          </p:txBody>
        </p:sp>
        <p:sp>
          <p:nvSpPr>
            <p:cNvPr id="23" name="Freccia a destra 22"/>
            <p:cNvSpPr/>
            <p:nvPr/>
          </p:nvSpPr>
          <p:spPr>
            <a:xfrm>
              <a:off x="9988995" y="3353626"/>
              <a:ext cx="490295" cy="45387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200"/>
            </a:p>
          </p:txBody>
        </p:sp>
        <p:sp>
          <p:nvSpPr>
            <p:cNvPr id="24" name="Freccia circolare in giù 23"/>
            <p:cNvSpPr/>
            <p:nvPr/>
          </p:nvSpPr>
          <p:spPr>
            <a:xfrm rot="10800000" flipV="1">
              <a:off x="7707980" y="2307252"/>
              <a:ext cx="1917577" cy="673579"/>
            </a:xfrm>
            <a:prstGeom prst="curvedDownArrow">
              <a:avLst/>
            </a:prstGeom>
            <a:ln>
              <a:headEnd type="none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200">
                <a:solidFill>
                  <a:schemeClr val="tx1"/>
                </a:solidFill>
              </a:endParaRPr>
            </a:p>
          </p:txBody>
        </p:sp>
      </p:grpSp>
      <p:pic>
        <p:nvPicPr>
          <p:cNvPr id="3" name="Immagin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8476" y="1426559"/>
            <a:ext cx="4446408" cy="5161515"/>
          </a:xfrm>
          <a:prstGeom prst="rect">
            <a:avLst/>
          </a:prstGeom>
        </p:spPr>
      </p:pic>
      <p:sp>
        <p:nvSpPr>
          <p:cNvPr id="2" name="Freccia a destra 1"/>
          <p:cNvSpPr/>
          <p:nvPr/>
        </p:nvSpPr>
        <p:spPr>
          <a:xfrm rot="12276849">
            <a:off x="8741487" y="4656746"/>
            <a:ext cx="956930" cy="5429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Freccia circolare in giù 24"/>
          <p:cNvSpPr/>
          <p:nvPr/>
        </p:nvSpPr>
        <p:spPr>
          <a:xfrm rot="10800000" flipV="1">
            <a:off x="10647679" y="318750"/>
            <a:ext cx="1138419" cy="376188"/>
          </a:xfrm>
          <a:prstGeom prst="curvedDownArrow">
            <a:avLst/>
          </a:prstGeom>
          <a:ln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60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Project </a:t>
            </a:r>
            <a:r>
              <a:rPr lang="it-IT" dirty="0" err="1"/>
              <a:t>step</a:t>
            </a:r>
            <a:r>
              <a:rPr lang="it-IT" dirty="0"/>
              <a:t> </a:t>
            </a:r>
            <a:r>
              <a:rPr lang="it-IT" dirty="0" smtClean="0"/>
              <a:t>2: </a:t>
            </a:r>
            <a:br>
              <a:rPr lang="it-IT" dirty="0" smtClean="0"/>
            </a:br>
            <a:r>
              <a:rPr lang="it-IT" dirty="0" smtClean="0"/>
              <a:t>Share </a:t>
            </a:r>
            <a:r>
              <a:rPr lang="it-IT" dirty="0" err="1"/>
              <a:t>analysis</a:t>
            </a:r>
            <a:r>
              <a:rPr lang="it-IT" dirty="0"/>
              <a:t> and </a:t>
            </a:r>
            <a:r>
              <a:rPr lang="it-IT" dirty="0" err="1" smtClean="0"/>
              <a:t>wireframe</a:t>
            </a:r>
            <a:r>
              <a:rPr lang="it-IT" dirty="0" smtClean="0"/>
              <a:t> with team</a:t>
            </a:r>
            <a:endParaRPr lang="it-IT" dirty="0"/>
          </a:p>
        </p:txBody>
      </p:sp>
      <p:grpSp>
        <p:nvGrpSpPr>
          <p:cNvPr id="26" name="Gruppo 25"/>
          <p:cNvGrpSpPr/>
          <p:nvPr/>
        </p:nvGrpSpPr>
        <p:grpSpPr>
          <a:xfrm>
            <a:off x="8047239" y="432083"/>
            <a:ext cx="3912152" cy="635685"/>
            <a:chOff x="1153143" y="2307252"/>
            <a:chExt cx="10321527" cy="1756787"/>
          </a:xfrm>
        </p:grpSpPr>
        <p:sp>
          <p:nvSpPr>
            <p:cNvPr id="10" name="Rettangolo arrotondato 9"/>
            <p:cNvSpPr/>
            <p:nvPr/>
          </p:nvSpPr>
          <p:spPr>
            <a:xfrm>
              <a:off x="1153143" y="3058199"/>
              <a:ext cx="914400" cy="100584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t-IT" sz="2400" dirty="0" smtClean="0"/>
                <a:t>1</a:t>
              </a:r>
              <a:endParaRPr lang="it-IT" sz="2400" dirty="0"/>
            </a:p>
          </p:txBody>
        </p:sp>
        <p:sp>
          <p:nvSpPr>
            <p:cNvPr id="11" name="Rettangolo arrotondato 10"/>
            <p:cNvSpPr/>
            <p:nvPr/>
          </p:nvSpPr>
          <p:spPr>
            <a:xfrm>
              <a:off x="2721238" y="3058199"/>
              <a:ext cx="914400" cy="100584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t-IT" sz="2400" dirty="0" smtClean="0"/>
                <a:t>2</a:t>
              </a:r>
              <a:endParaRPr lang="it-IT" sz="2400" dirty="0"/>
            </a:p>
          </p:txBody>
        </p:sp>
        <p:sp>
          <p:nvSpPr>
            <p:cNvPr id="12" name="Rettangolo arrotondato 11"/>
            <p:cNvSpPr/>
            <p:nvPr/>
          </p:nvSpPr>
          <p:spPr>
            <a:xfrm>
              <a:off x="4289333" y="3050296"/>
              <a:ext cx="914400" cy="100584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t-IT" sz="2400" dirty="0" smtClean="0"/>
                <a:t>3</a:t>
              </a:r>
              <a:endParaRPr lang="it-IT" sz="2400" dirty="0"/>
            </a:p>
          </p:txBody>
        </p:sp>
        <p:sp>
          <p:nvSpPr>
            <p:cNvPr id="13" name="Rettangolo arrotondato 12"/>
            <p:cNvSpPr/>
            <p:nvPr/>
          </p:nvSpPr>
          <p:spPr>
            <a:xfrm>
              <a:off x="5857428" y="3050296"/>
              <a:ext cx="914400" cy="100584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t-IT" sz="2400" dirty="0" smtClean="0"/>
                <a:t>4</a:t>
              </a:r>
              <a:endParaRPr lang="it-IT" sz="2400" dirty="0"/>
            </a:p>
          </p:txBody>
        </p:sp>
        <p:sp>
          <p:nvSpPr>
            <p:cNvPr id="14" name="Rettangolo arrotondato 13"/>
            <p:cNvSpPr/>
            <p:nvPr/>
          </p:nvSpPr>
          <p:spPr>
            <a:xfrm>
              <a:off x="7425523" y="3058199"/>
              <a:ext cx="914400" cy="100584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t-IT" sz="2400" dirty="0" smtClean="0"/>
                <a:t>5</a:t>
              </a:r>
              <a:endParaRPr lang="it-IT" sz="2400" dirty="0"/>
            </a:p>
          </p:txBody>
        </p:sp>
        <p:sp>
          <p:nvSpPr>
            <p:cNvPr id="15" name="Rettangolo arrotondato 14"/>
            <p:cNvSpPr/>
            <p:nvPr/>
          </p:nvSpPr>
          <p:spPr>
            <a:xfrm>
              <a:off x="8993616" y="3050296"/>
              <a:ext cx="914400" cy="100584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t-IT" sz="2400" dirty="0" smtClean="0"/>
                <a:t>6</a:t>
              </a:r>
              <a:endParaRPr lang="it-IT" sz="2400" dirty="0"/>
            </a:p>
          </p:txBody>
        </p:sp>
        <p:sp>
          <p:nvSpPr>
            <p:cNvPr id="16" name="Freccia a destra 15"/>
            <p:cNvSpPr/>
            <p:nvPr/>
          </p:nvSpPr>
          <p:spPr>
            <a:xfrm>
              <a:off x="2171807" y="3353626"/>
              <a:ext cx="490295" cy="45387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200"/>
            </a:p>
          </p:txBody>
        </p:sp>
        <p:sp>
          <p:nvSpPr>
            <p:cNvPr id="17" name="Freccia a destra 16"/>
            <p:cNvSpPr/>
            <p:nvPr/>
          </p:nvSpPr>
          <p:spPr>
            <a:xfrm>
              <a:off x="3756841" y="3340631"/>
              <a:ext cx="490295" cy="45387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200"/>
            </a:p>
          </p:txBody>
        </p:sp>
        <p:sp>
          <p:nvSpPr>
            <p:cNvPr id="18" name="Freccia a destra 17"/>
            <p:cNvSpPr/>
            <p:nvPr/>
          </p:nvSpPr>
          <p:spPr>
            <a:xfrm>
              <a:off x="5294974" y="3312048"/>
              <a:ext cx="490295" cy="45387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200"/>
            </a:p>
          </p:txBody>
        </p:sp>
        <p:sp>
          <p:nvSpPr>
            <p:cNvPr id="19" name="Freccia a destra 18"/>
            <p:cNvSpPr/>
            <p:nvPr/>
          </p:nvSpPr>
          <p:spPr>
            <a:xfrm>
              <a:off x="6861739" y="3324423"/>
              <a:ext cx="490295" cy="45387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200"/>
            </a:p>
          </p:txBody>
        </p:sp>
        <p:sp>
          <p:nvSpPr>
            <p:cNvPr id="20" name="Freccia a destra 19"/>
            <p:cNvSpPr/>
            <p:nvPr/>
          </p:nvSpPr>
          <p:spPr>
            <a:xfrm>
              <a:off x="8421622" y="3324422"/>
              <a:ext cx="490295" cy="45387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200"/>
            </a:p>
          </p:txBody>
        </p:sp>
        <p:sp>
          <p:nvSpPr>
            <p:cNvPr id="21" name="Rettangolo arrotondato 20"/>
            <p:cNvSpPr/>
            <p:nvPr/>
          </p:nvSpPr>
          <p:spPr>
            <a:xfrm>
              <a:off x="10560270" y="3029529"/>
              <a:ext cx="914400" cy="100584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t-IT" sz="2400" dirty="0" smtClean="0"/>
                <a:t>7</a:t>
              </a:r>
              <a:endParaRPr lang="it-IT" sz="2400" dirty="0"/>
            </a:p>
          </p:txBody>
        </p:sp>
        <p:sp>
          <p:nvSpPr>
            <p:cNvPr id="22" name="Freccia a destra 21"/>
            <p:cNvSpPr/>
            <p:nvPr/>
          </p:nvSpPr>
          <p:spPr>
            <a:xfrm>
              <a:off x="9988995" y="3353626"/>
              <a:ext cx="490295" cy="45387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200"/>
            </a:p>
          </p:txBody>
        </p:sp>
        <p:sp>
          <p:nvSpPr>
            <p:cNvPr id="25" name="Freccia circolare in giù 24"/>
            <p:cNvSpPr/>
            <p:nvPr/>
          </p:nvSpPr>
          <p:spPr>
            <a:xfrm rot="10800000" flipV="1">
              <a:off x="7707980" y="2307252"/>
              <a:ext cx="1917577" cy="673579"/>
            </a:xfrm>
            <a:prstGeom prst="curvedDownArrow">
              <a:avLst/>
            </a:prstGeom>
            <a:ln>
              <a:headEnd type="none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200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45" name="Tabella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1976419"/>
              </p:ext>
            </p:extLst>
          </p:nvPr>
        </p:nvGraphicFramePr>
        <p:xfrm>
          <a:off x="604434" y="2058609"/>
          <a:ext cx="11354956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8739"/>
                <a:gridCol w="2523518"/>
                <a:gridCol w="3153960"/>
                <a:gridCol w="2838739"/>
              </a:tblGrid>
              <a:tr h="3967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dirty="0" err="1" smtClean="0"/>
                        <a:t>What</a:t>
                      </a:r>
                      <a:r>
                        <a:rPr lang="it-IT" sz="1800" dirty="0" smtClean="0"/>
                        <a:t> are</a:t>
                      </a:r>
                      <a:r>
                        <a:rPr lang="it-IT" sz="1800" baseline="0" dirty="0" smtClean="0"/>
                        <a:t> </a:t>
                      </a:r>
                      <a:r>
                        <a:rPr lang="it-IT" sz="1800" baseline="0" dirty="0" err="1" smtClean="0"/>
                        <a:t>my</a:t>
                      </a:r>
                      <a:r>
                        <a:rPr lang="it-IT" sz="1800" dirty="0" smtClean="0"/>
                        <a:t> </a:t>
                      </a:r>
                      <a:r>
                        <a:rPr lang="it-IT" sz="1800" dirty="0" err="1" smtClean="0"/>
                        <a:t>expectations</a:t>
                      </a:r>
                      <a:r>
                        <a:rPr lang="it-IT" sz="1800" dirty="0" smtClean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Who</a:t>
                      </a:r>
                      <a:r>
                        <a:rPr lang="it-IT" dirty="0" smtClean="0"/>
                        <a:t> </a:t>
                      </a:r>
                      <a:r>
                        <a:rPr lang="it-IT" dirty="0" err="1" smtClean="0"/>
                        <a:t>is</a:t>
                      </a:r>
                      <a:r>
                        <a:rPr lang="it-IT" dirty="0" smtClean="0"/>
                        <a:t> </a:t>
                      </a:r>
                      <a:r>
                        <a:rPr lang="it-IT" dirty="0" err="1" smtClean="0"/>
                        <a:t>responsible</a:t>
                      </a:r>
                      <a:r>
                        <a:rPr lang="it-IT" dirty="0" smtClean="0"/>
                        <a:t>?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dirty="0" smtClean="0"/>
                        <a:t>How can I </a:t>
                      </a:r>
                      <a:r>
                        <a:rPr lang="it-IT" sz="1800" dirty="0" err="1" smtClean="0"/>
                        <a:t>achieve</a:t>
                      </a:r>
                      <a:r>
                        <a:rPr lang="it-IT" sz="1800" dirty="0" smtClean="0"/>
                        <a:t> </a:t>
                      </a:r>
                      <a:r>
                        <a:rPr lang="it-IT" sz="1800" dirty="0" err="1" smtClean="0"/>
                        <a:t>it</a:t>
                      </a:r>
                      <a:r>
                        <a:rPr lang="it-IT" sz="1800" dirty="0" smtClean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What</a:t>
                      </a:r>
                      <a:r>
                        <a:rPr lang="it-IT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can help me?</a:t>
                      </a:r>
                      <a:br>
                        <a:rPr lang="it-IT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it-IT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(3° and 4° </a:t>
                      </a:r>
                      <a:r>
                        <a:rPr lang="it-IT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ingredients</a:t>
                      </a:r>
                      <a:r>
                        <a:rPr lang="it-IT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tools</a:t>
                      </a:r>
                      <a:r>
                        <a:rPr lang="it-IT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it-IT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technologies</a:t>
                      </a:r>
                      <a:r>
                        <a:rPr lang="it-IT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endParaRPr lang="it-IT" dirty="0"/>
                    </a:p>
                  </a:txBody>
                  <a:tcPr/>
                </a:tc>
              </a:tr>
              <a:tr h="1172271">
                <a:tc>
                  <a:txBody>
                    <a:bodyPr/>
                    <a:lstStyle/>
                    <a:p>
                      <a:r>
                        <a:rPr lang="it-IT" dirty="0" smtClean="0"/>
                        <a:t>To figure out</a:t>
                      </a:r>
                      <a:r>
                        <a:rPr lang="it-IT" baseline="0" dirty="0" smtClean="0"/>
                        <a:t> </a:t>
                      </a:r>
                      <a:r>
                        <a:rPr lang="it-IT" dirty="0" err="1" smtClean="0"/>
                        <a:t>if</a:t>
                      </a:r>
                      <a:r>
                        <a:rPr lang="it-IT" dirty="0" smtClean="0"/>
                        <a:t> </a:t>
                      </a:r>
                      <a:r>
                        <a:rPr lang="it-IT" dirty="0" err="1" smtClean="0"/>
                        <a:t>analysis</a:t>
                      </a:r>
                      <a:r>
                        <a:rPr lang="it-IT" dirty="0" smtClean="0"/>
                        <a:t> doc and </a:t>
                      </a:r>
                      <a:r>
                        <a:rPr lang="it-IT" dirty="0" err="1" smtClean="0"/>
                        <a:t>wireframe</a:t>
                      </a:r>
                      <a:r>
                        <a:rPr lang="it-IT" dirty="0" smtClean="0"/>
                        <a:t> are</a:t>
                      </a:r>
                      <a:r>
                        <a:rPr lang="it-IT" baseline="0" dirty="0" smtClean="0"/>
                        <a:t> </a:t>
                      </a:r>
                      <a:r>
                        <a:rPr lang="it-IT" dirty="0" err="1" smtClean="0"/>
                        <a:t>understandable</a:t>
                      </a:r>
                      <a:r>
                        <a:rPr lang="it-IT" dirty="0" smtClean="0"/>
                        <a:t>.</a:t>
                      </a:r>
                    </a:p>
                    <a:p>
                      <a:endParaRPr lang="it-IT" dirty="0" smtClean="0"/>
                    </a:p>
                    <a:p>
                      <a:r>
                        <a:rPr lang="it-IT" dirty="0" smtClean="0"/>
                        <a:t>To </a:t>
                      </a:r>
                      <a:r>
                        <a:rPr lang="it-IT" dirty="0" err="1" smtClean="0"/>
                        <a:t>understand</a:t>
                      </a:r>
                      <a:r>
                        <a:rPr lang="it-IT" dirty="0" smtClean="0"/>
                        <a:t> </a:t>
                      </a:r>
                      <a:r>
                        <a:rPr lang="it-IT" dirty="0" err="1" smtClean="0"/>
                        <a:t>if</a:t>
                      </a:r>
                      <a:r>
                        <a:rPr lang="it-IT" dirty="0" smtClean="0"/>
                        <a:t> </a:t>
                      </a:r>
                      <a:r>
                        <a:rPr lang="it-IT" dirty="0" err="1" smtClean="0"/>
                        <a:t>you</a:t>
                      </a:r>
                      <a:r>
                        <a:rPr lang="it-IT" dirty="0" smtClean="0"/>
                        <a:t> </a:t>
                      </a:r>
                      <a:r>
                        <a:rPr lang="it-IT" dirty="0" err="1" smtClean="0"/>
                        <a:t>have</a:t>
                      </a:r>
                      <a:endParaRPr lang="it-IT" dirty="0" smtClean="0"/>
                    </a:p>
                    <a:p>
                      <a:r>
                        <a:rPr lang="it-IT" dirty="0" smtClean="0"/>
                        <a:t>the right team.</a:t>
                      </a:r>
                    </a:p>
                    <a:p>
                      <a:endParaRPr lang="it-IT" dirty="0" smtClean="0"/>
                    </a:p>
                    <a:p>
                      <a:endParaRPr lang="it-IT" dirty="0" smtClean="0"/>
                    </a:p>
                    <a:p>
                      <a:endParaRPr lang="it-IT" dirty="0" smtClean="0"/>
                    </a:p>
                    <a:p>
                      <a:endParaRPr lang="it-IT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it-IT" dirty="0" smtClean="0"/>
                        <a:t>Project manager, Analyst</a:t>
                      </a:r>
                    </a:p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Sharing</a:t>
                      </a:r>
                      <a:r>
                        <a:rPr lang="it-IT" dirty="0" smtClean="0"/>
                        <a:t> </a:t>
                      </a:r>
                      <a:r>
                        <a:rPr lang="it-IT" dirty="0" err="1" smtClean="0"/>
                        <a:t>project</a:t>
                      </a:r>
                      <a:r>
                        <a:rPr lang="it-IT" dirty="0" smtClean="0"/>
                        <a:t> </a:t>
                      </a:r>
                      <a:r>
                        <a:rPr lang="it-IT" dirty="0" err="1" smtClean="0"/>
                        <a:t>informations</a:t>
                      </a:r>
                      <a:r>
                        <a:rPr lang="it-IT" dirty="0" smtClean="0"/>
                        <a:t> </a:t>
                      </a:r>
                      <a:r>
                        <a:rPr lang="it-IT" dirty="0" smtClean="0"/>
                        <a:t>and </a:t>
                      </a:r>
                      <a:r>
                        <a:rPr lang="it-IT" dirty="0" err="1" smtClean="0"/>
                        <a:t>discussing</a:t>
                      </a:r>
                      <a:r>
                        <a:rPr lang="it-IT" baseline="0" dirty="0" smtClean="0"/>
                        <a:t> </a:t>
                      </a:r>
                      <a:r>
                        <a:rPr lang="it-IT" dirty="0" smtClean="0"/>
                        <a:t>with the team.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1" name="Picture 2" descr="http://blog.trello.com/wp-content/uploads/2011/09/03-Trello-300x17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1318" y="3324384"/>
            <a:ext cx="1853245" cy="1068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4" descr="http://screenshot.it.sftcdn.net/it/scrn/6653000/6653678/microsoft-powerpoint-2013-05-535x53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7626" y="4889708"/>
            <a:ext cx="764682" cy="76468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http://upload.wikimedia.org/wikipedia/commons/thumb/4/4f/Microsoft_Word_2013_logo.svg/1043px-Microsoft_Word_2013_logo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1828" y="4777404"/>
            <a:ext cx="893258" cy="87698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Freccia a destra 26"/>
          <p:cNvSpPr/>
          <p:nvPr/>
        </p:nvSpPr>
        <p:spPr>
          <a:xfrm rot="17575338">
            <a:off x="9389033" y="4313784"/>
            <a:ext cx="956930" cy="5429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Freccia a destra 27"/>
          <p:cNvSpPr/>
          <p:nvPr/>
        </p:nvSpPr>
        <p:spPr>
          <a:xfrm rot="16200000">
            <a:off x="10145189" y="4313784"/>
            <a:ext cx="956930" cy="5429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9" name="Picture 2" descr="http://www.terraine.com/blog/wp-content/uploads/2012/01/balsamiq_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2686" y="5039675"/>
            <a:ext cx="1030119" cy="32692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Freccia a destra 29"/>
          <p:cNvSpPr/>
          <p:nvPr/>
        </p:nvSpPr>
        <p:spPr>
          <a:xfrm rot="15084931">
            <a:off x="10844348" y="4292940"/>
            <a:ext cx="956930" cy="5429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Freccia circolare in giù 30"/>
          <p:cNvSpPr/>
          <p:nvPr/>
        </p:nvSpPr>
        <p:spPr>
          <a:xfrm rot="10800000" flipV="1">
            <a:off x="10647679" y="318750"/>
            <a:ext cx="1138419" cy="376188"/>
          </a:xfrm>
          <a:prstGeom prst="curvedDownArrow">
            <a:avLst/>
          </a:prstGeom>
          <a:ln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27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Now</a:t>
            </a:r>
            <a:r>
              <a:rPr lang="it-IT" dirty="0" smtClean="0"/>
              <a:t> 10 </a:t>
            </a:r>
            <a:r>
              <a:rPr lang="it-IT" dirty="0" err="1" smtClean="0"/>
              <a:t>seconds</a:t>
            </a:r>
            <a:r>
              <a:rPr lang="it-IT" dirty="0" smtClean="0"/>
              <a:t> of </a:t>
            </a:r>
            <a:r>
              <a:rPr lang="it-IT" dirty="0" err="1" smtClean="0"/>
              <a:t>meditation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584960" y="1502435"/>
            <a:ext cx="94032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smtClean="0"/>
              <a:t>Team </a:t>
            </a:r>
            <a:r>
              <a:rPr lang="it-IT" sz="3600" dirty="0" err="1" smtClean="0"/>
              <a:t>now</a:t>
            </a:r>
            <a:r>
              <a:rPr lang="it-IT" sz="3600" dirty="0" smtClean="0"/>
              <a:t> can </a:t>
            </a:r>
            <a:r>
              <a:rPr lang="it-IT" sz="3600" dirty="0" err="1" smtClean="0"/>
              <a:t>understand</a:t>
            </a:r>
            <a:r>
              <a:rPr lang="it-IT" sz="3600" dirty="0" smtClean="0"/>
              <a:t> </a:t>
            </a:r>
            <a:r>
              <a:rPr lang="it-IT" sz="3600" dirty="0" err="1" smtClean="0"/>
              <a:t>customer’s</a:t>
            </a:r>
            <a:r>
              <a:rPr lang="it-IT" sz="3600" dirty="0" smtClean="0"/>
              <a:t> </a:t>
            </a:r>
            <a:r>
              <a:rPr lang="it-IT" sz="3600" dirty="0" err="1" smtClean="0"/>
              <a:t>project</a:t>
            </a:r>
            <a:endParaRPr lang="it-IT" sz="3600" dirty="0"/>
          </a:p>
        </p:txBody>
      </p:sp>
      <p:pic>
        <p:nvPicPr>
          <p:cNvPr id="5122" name="Picture 2" descr="http://www.sottolealidegliangeli.it/web/images/stories/meditazio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9848" y="2429773"/>
            <a:ext cx="4446905" cy="29516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tangolo 4"/>
          <p:cNvSpPr/>
          <p:nvPr/>
        </p:nvSpPr>
        <p:spPr>
          <a:xfrm>
            <a:off x="1584961" y="5488244"/>
            <a:ext cx="89306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 smtClean="0"/>
              <a:t>Team</a:t>
            </a:r>
            <a:r>
              <a:rPr lang="it-IT" sz="2400" dirty="0" smtClean="0"/>
              <a:t> can be propositive and </a:t>
            </a:r>
            <a:br>
              <a:rPr lang="it-IT" sz="2400" dirty="0" smtClean="0"/>
            </a:br>
            <a:r>
              <a:rPr lang="it-IT" sz="2400" b="1" dirty="0" err="1" smtClean="0"/>
              <a:t>now</a:t>
            </a:r>
            <a:r>
              <a:rPr lang="it-IT" sz="2400" dirty="0" smtClean="0"/>
              <a:t> </a:t>
            </a:r>
            <a:r>
              <a:rPr lang="it-IT" sz="2400" dirty="0" err="1" smtClean="0"/>
              <a:t>each</a:t>
            </a:r>
            <a:r>
              <a:rPr lang="it-IT" sz="2400" dirty="0" smtClean="0"/>
              <a:t> </a:t>
            </a:r>
            <a:r>
              <a:rPr lang="it-IT" sz="2400" dirty="0" err="1" smtClean="0"/>
              <a:t>person</a:t>
            </a:r>
            <a:r>
              <a:rPr lang="it-IT" sz="2400" dirty="0" smtClean="0"/>
              <a:t> in a team can be a «</a:t>
            </a:r>
            <a:r>
              <a:rPr lang="it-IT" sz="2400" b="1" dirty="0" err="1" smtClean="0"/>
              <a:t>solving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problem</a:t>
            </a:r>
            <a:r>
              <a:rPr lang="it-IT" sz="2400" b="1" dirty="0" smtClean="0"/>
              <a:t> man</a:t>
            </a:r>
            <a:r>
              <a:rPr lang="it-IT" sz="2400" dirty="0" smtClean="0"/>
              <a:t>»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408451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Project </a:t>
            </a:r>
            <a:r>
              <a:rPr lang="it-IT" dirty="0" err="1"/>
              <a:t>step</a:t>
            </a:r>
            <a:r>
              <a:rPr lang="it-IT" dirty="0"/>
              <a:t> </a:t>
            </a:r>
            <a:r>
              <a:rPr lang="it-IT" dirty="0" smtClean="0"/>
              <a:t>3:</a:t>
            </a:r>
            <a:br>
              <a:rPr lang="it-IT" dirty="0" smtClean="0"/>
            </a:br>
            <a:r>
              <a:rPr lang="it-IT" dirty="0" smtClean="0"/>
              <a:t>Team Technical </a:t>
            </a:r>
            <a:r>
              <a:rPr lang="it-IT" dirty="0" err="1" smtClean="0"/>
              <a:t>analysis</a:t>
            </a:r>
            <a:endParaRPr lang="it-IT" dirty="0"/>
          </a:p>
        </p:txBody>
      </p:sp>
      <p:grpSp>
        <p:nvGrpSpPr>
          <p:cNvPr id="26" name="Gruppo 25"/>
          <p:cNvGrpSpPr/>
          <p:nvPr/>
        </p:nvGrpSpPr>
        <p:grpSpPr>
          <a:xfrm>
            <a:off x="8047239" y="432083"/>
            <a:ext cx="3912152" cy="635685"/>
            <a:chOff x="1153143" y="2307252"/>
            <a:chExt cx="10321527" cy="1756787"/>
          </a:xfrm>
        </p:grpSpPr>
        <p:sp>
          <p:nvSpPr>
            <p:cNvPr id="10" name="Rettangolo arrotondato 9"/>
            <p:cNvSpPr/>
            <p:nvPr/>
          </p:nvSpPr>
          <p:spPr>
            <a:xfrm>
              <a:off x="1153143" y="3058199"/>
              <a:ext cx="914400" cy="100584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t-IT" sz="2400" dirty="0" smtClean="0"/>
                <a:t>1</a:t>
              </a:r>
              <a:endParaRPr lang="it-IT" sz="2400" dirty="0"/>
            </a:p>
          </p:txBody>
        </p:sp>
        <p:sp>
          <p:nvSpPr>
            <p:cNvPr id="11" name="Rettangolo arrotondato 10"/>
            <p:cNvSpPr/>
            <p:nvPr/>
          </p:nvSpPr>
          <p:spPr>
            <a:xfrm>
              <a:off x="2721238" y="3058199"/>
              <a:ext cx="914400" cy="100584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t-IT" sz="2400" dirty="0" smtClean="0"/>
                <a:t>2</a:t>
              </a:r>
              <a:endParaRPr lang="it-IT" sz="2400" dirty="0"/>
            </a:p>
          </p:txBody>
        </p:sp>
        <p:sp>
          <p:nvSpPr>
            <p:cNvPr id="12" name="Rettangolo arrotondato 11"/>
            <p:cNvSpPr/>
            <p:nvPr/>
          </p:nvSpPr>
          <p:spPr>
            <a:xfrm>
              <a:off x="4289333" y="3050296"/>
              <a:ext cx="914400" cy="100584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t-IT" sz="2400" dirty="0" smtClean="0"/>
                <a:t>3</a:t>
              </a:r>
              <a:endParaRPr lang="it-IT" sz="2400" dirty="0"/>
            </a:p>
          </p:txBody>
        </p:sp>
        <p:sp>
          <p:nvSpPr>
            <p:cNvPr id="13" name="Rettangolo arrotondato 12"/>
            <p:cNvSpPr/>
            <p:nvPr/>
          </p:nvSpPr>
          <p:spPr>
            <a:xfrm>
              <a:off x="5857428" y="3050296"/>
              <a:ext cx="914400" cy="100584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t-IT" sz="2400" dirty="0" smtClean="0"/>
                <a:t>4</a:t>
              </a:r>
              <a:endParaRPr lang="it-IT" sz="2400" dirty="0"/>
            </a:p>
          </p:txBody>
        </p:sp>
        <p:sp>
          <p:nvSpPr>
            <p:cNvPr id="14" name="Rettangolo arrotondato 13"/>
            <p:cNvSpPr/>
            <p:nvPr/>
          </p:nvSpPr>
          <p:spPr>
            <a:xfrm>
              <a:off x="7425523" y="3058199"/>
              <a:ext cx="914400" cy="100584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t-IT" sz="2400" dirty="0" smtClean="0"/>
                <a:t>5</a:t>
              </a:r>
              <a:endParaRPr lang="it-IT" sz="2400" dirty="0"/>
            </a:p>
          </p:txBody>
        </p:sp>
        <p:sp>
          <p:nvSpPr>
            <p:cNvPr id="15" name="Rettangolo arrotondato 14"/>
            <p:cNvSpPr/>
            <p:nvPr/>
          </p:nvSpPr>
          <p:spPr>
            <a:xfrm>
              <a:off x="8993616" y="3050296"/>
              <a:ext cx="914400" cy="100584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t-IT" sz="2400" dirty="0" smtClean="0"/>
                <a:t>6</a:t>
              </a:r>
              <a:endParaRPr lang="it-IT" sz="2400" dirty="0"/>
            </a:p>
          </p:txBody>
        </p:sp>
        <p:sp>
          <p:nvSpPr>
            <p:cNvPr id="16" name="Freccia a destra 15"/>
            <p:cNvSpPr/>
            <p:nvPr/>
          </p:nvSpPr>
          <p:spPr>
            <a:xfrm>
              <a:off x="2171807" y="3353626"/>
              <a:ext cx="490295" cy="45387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200"/>
            </a:p>
          </p:txBody>
        </p:sp>
        <p:sp>
          <p:nvSpPr>
            <p:cNvPr id="17" name="Freccia a destra 16"/>
            <p:cNvSpPr/>
            <p:nvPr/>
          </p:nvSpPr>
          <p:spPr>
            <a:xfrm>
              <a:off x="3756841" y="3340631"/>
              <a:ext cx="490295" cy="45387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200"/>
            </a:p>
          </p:txBody>
        </p:sp>
        <p:sp>
          <p:nvSpPr>
            <p:cNvPr id="18" name="Freccia a destra 17"/>
            <p:cNvSpPr/>
            <p:nvPr/>
          </p:nvSpPr>
          <p:spPr>
            <a:xfrm>
              <a:off x="5294974" y="3312048"/>
              <a:ext cx="490295" cy="45387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200"/>
            </a:p>
          </p:txBody>
        </p:sp>
        <p:sp>
          <p:nvSpPr>
            <p:cNvPr id="19" name="Freccia a destra 18"/>
            <p:cNvSpPr/>
            <p:nvPr/>
          </p:nvSpPr>
          <p:spPr>
            <a:xfrm>
              <a:off x="6861739" y="3324423"/>
              <a:ext cx="490295" cy="45387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200"/>
            </a:p>
          </p:txBody>
        </p:sp>
        <p:sp>
          <p:nvSpPr>
            <p:cNvPr id="20" name="Freccia a destra 19"/>
            <p:cNvSpPr/>
            <p:nvPr/>
          </p:nvSpPr>
          <p:spPr>
            <a:xfrm>
              <a:off x="8421622" y="3324422"/>
              <a:ext cx="490295" cy="45387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200"/>
            </a:p>
          </p:txBody>
        </p:sp>
        <p:sp>
          <p:nvSpPr>
            <p:cNvPr id="21" name="Rettangolo arrotondato 20"/>
            <p:cNvSpPr/>
            <p:nvPr/>
          </p:nvSpPr>
          <p:spPr>
            <a:xfrm>
              <a:off x="10560270" y="3029529"/>
              <a:ext cx="914400" cy="100584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t-IT" sz="2400" dirty="0" smtClean="0"/>
                <a:t>7</a:t>
              </a:r>
              <a:endParaRPr lang="it-IT" sz="2400" dirty="0"/>
            </a:p>
          </p:txBody>
        </p:sp>
        <p:sp>
          <p:nvSpPr>
            <p:cNvPr id="22" name="Freccia a destra 21"/>
            <p:cNvSpPr/>
            <p:nvPr/>
          </p:nvSpPr>
          <p:spPr>
            <a:xfrm>
              <a:off x="9988995" y="3353626"/>
              <a:ext cx="490295" cy="45387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200"/>
            </a:p>
          </p:txBody>
        </p:sp>
        <p:sp>
          <p:nvSpPr>
            <p:cNvPr id="25" name="Freccia circolare in giù 24"/>
            <p:cNvSpPr/>
            <p:nvPr/>
          </p:nvSpPr>
          <p:spPr>
            <a:xfrm rot="10800000" flipV="1">
              <a:off x="7707980" y="2307252"/>
              <a:ext cx="1917577" cy="673579"/>
            </a:xfrm>
            <a:prstGeom prst="curvedDownArrow">
              <a:avLst/>
            </a:prstGeom>
            <a:ln>
              <a:headEnd type="none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200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41" name="Tabella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1114876"/>
              </p:ext>
            </p:extLst>
          </p:nvPr>
        </p:nvGraphicFramePr>
        <p:xfrm>
          <a:off x="419058" y="1640950"/>
          <a:ext cx="11540332" cy="44083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4847"/>
                <a:gridCol w="2374622"/>
                <a:gridCol w="3145780"/>
                <a:gridCol w="2885083"/>
              </a:tblGrid>
              <a:tr h="12994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dirty="0" err="1" smtClean="0"/>
                        <a:t>What</a:t>
                      </a:r>
                      <a:r>
                        <a:rPr lang="it-IT" sz="1800" dirty="0" smtClean="0"/>
                        <a:t> are</a:t>
                      </a:r>
                      <a:r>
                        <a:rPr lang="it-IT" sz="1800" baseline="0" dirty="0" smtClean="0"/>
                        <a:t> </a:t>
                      </a:r>
                      <a:r>
                        <a:rPr lang="it-IT" sz="1800" baseline="0" dirty="0" err="1" smtClean="0"/>
                        <a:t>my</a:t>
                      </a:r>
                      <a:r>
                        <a:rPr lang="it-IT" sz="1800" dirty="0" smtClean="0"/>
                        <a:t> </a:t>
                      </a:r>
                      <a:r>
                        <a:rPr lang="it-IT" sz="1800" dirty="0" err="1" smtClean="0"/>
                        <a:t>expectations</a:t>
                      </a:r>
                      <a:r>
                        <a:rPr lang="it-IT" sz="1800" dirty="0" smtClean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Who</a:t>
                      </a:r>
                      <a:r>
                        <a:rPr lang="it-IT" dirty="0" smtClean="0"/>
                        <a:t> </a:t>
                      </a:r>
                      <a:r>
                        <a:rPr lang="it-IT" dirty="0" err="1" smtClean="0"/>
                        <a:t>is</a:t>
                      </a:r>
                      <a:r>
                        <a:rPr lang="it-IT" dirty="0" smtClean="0"/>
                        <a:t> </a:t>
                      </a:r>
                      <a:r>
                        <a:rPr lang="it-IT" dirty="0" err="1" smtClean="0"/>
                        <a:t>responsible</a:t>
                      </a:r>
                      <a:r>
                        <a:rPr lang="it-IT" dirty="0" smtClean="0"/>
                        <a:t>?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dirty="0" smtClean="0"/>
                        <a:t>How can I </a:t>
                      </a:r>
                      <a:r>
                        <a:rPr lang="it-IT" sz="1800" dirty="0" err="1" smtClean="0"/>
                        <a:t>achieve</a:t>
                      </a:r>
                      <a:r>
                        <a:rPr lang="it-IT" sz="1800" dirty="0" smtClean="0"/>
                        <a:t> </a:t>
                      </a:r>
                      <a:r>
                        <a:rPr lang="it-IT" sz="1800" dirty="0" err="1" smtClean="0"/>
                        <a:t>it</a:t>
                      </a:r>
                      <a:r>
                        <a:rPr lang="it-IT" sz="1800" dirty="0" smtClean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What</a:t>
                      </a:r>
                      <a:r>
                        <a:rPr lang="it-IT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can help me?</a:t>
                      </a:r>
                      <a:br>
                        <a:rPr lang="it-IT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it-IT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(3° and 4° </a:t>
                      </a:r>
                      <a:r>
                        <a:rPr lang="it-IT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ingredients</a:t>
                      </a:r>
                      <a:r>
                        <a:rPr lang="it-IT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tools</a:t>
                      </a:r>
                      <a:r>
                        <a:rPr lang="it-IT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it-IT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technologies</a:t>
                      </a:r>
                      <a:r>
                        <a:rPr lang="it-IT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/>
                </a:tc>
              </a:tr>
              <a:tr h="3098609">
                <a:tc>
                  <a:txBody>
                    <a:bodyPr/>
                    <a:lstStyle/>
                    <a:p>
                      <a:r>
                        <a:rPr lang="it-IT" dirty="0" smtClean="0"/>
                        <a:t>To </a:t>
                      </a:r>
                      <a:r>
                        <a:rPr lang="it-IT" dirty="0" err="1" smtClean="0"/>
                        <a:t>improve</a:t>
                      </a:r>
                      <a:r>
                        <a:rPr lang="it-IT" dirty="0" smtClean="0"/>
                        <a:t> </a:t>
                      </a:r>
                      <a:r>
                        <a:rPr lang="it-IT" dirty="0" err="1" smtClean="0"/>
                        <a:t>wireframes</a:t>
                      </a:r>
                      <a:endParaRPr lang="it-IT" dirty="0" smtClean="0"/>
                    </a:p>
                    <a:p>
                      <a:r>
                        <a:rPr lang="it-IT" dirty="0" smtClean="0"/>
                        <a:t>(show </a:t>
                      </a:r>
                      <a:r>
                        <a:rPr lang="it-IT" dirty="0" err="1" smtClean="0"/>
                        <a:t>result</a:t>
                      </a:r>
                      <a:r>
                        <a:rPr lang="it-IT" dirty="0" smtClean="0"/>
                        <a:t> to </a:t>
                      </a:r>
                      <a:r>
                        <a:rPr lang="it-IT" dirty="0" err="1" smtClean="0"/>
                        <a:t>customer</a:t>
                      </a:r>
                      <a:r>
                        <a:rPr lang="it-IT" dirty="0" smtClean="0"/>
                        <a:t>)</a:t>
                      </a:r>
                    </a:p>
                    <a:p>
                      <a:endParaRPr lang="it-IT" dirty="0" smtClean="0"/>
                    </a:p>
                    <a:p>
                      <a:r>
                        <a:rPr lang="it-IT" dirty="0" smtClean="0"/>
                        <a:t>To </a:t>
                      </a:r>
                      <a:r>
                        <a:rPr lang="it-IT" dirty="0" err="1" smtClean="0"/>
                        <a:t>make</a:t>
                      </a:r>
                      <a:r>
                        <a:rPr lang="it-IT" dirty="0" smtClean="0"/>
                        <a:t> </a:t>
                      </a:r>
                      <a:r>
                        <a:rPr lang="it-IT" dirty="0" err="1" smtClean="0"/>
                        <a:t>visual</a:t>
                      </a:r>
                      <a:r>
                        <a:rPr lang="it-IT" dirty="0" smtClean="0"/>
                        <a:t> </a:t>
                      </a:r>
                      <a:r>
                        <a:rPr lang="it-IT" dirty="0" err="1" smtClean="0"/>
                        <a:t>technical</a:t>
                      </a:r>
                      <a:r>
                        <a:rPr lang="it-IT" baseline="0" dirty="0" smtClean="0"/>
                        <a:t> </a:t>
                      </a:r>
                      <a:r>
                        <a:rPr lang="it-IT" baseline="0" dirty="0" err="1" smtClean="0"/>
                        <a:t>documentation</a:t>
                      </a:r>
                      <a:r>
                        <a:rPr lang="it-IT" baseline="0" dirty="0" smtClean="0"/>
                        <a:t> (UML)</a:t>
                      </a:r>
                      <a:endParaRPr lang="it-IT" dirty="0" smtClean="0"/>
                    </a:p>
                    <a:p>
                      <a:endParaRPr lang="it-IT" dirty="0" smtClean="0"/>
                    </a:p>
                    <a:p>
                      <a:r>
                        <a:rPr lang="it-IT" dirty="0" smtClean="0"/>
                        <a:t>To </a:t>
                      </a:r>
                      <a:r>
                        <a:rPr lang="it-IT" dirty="0" err="1" smtClean="0"/>
                        <a:t>organize</a:t>
                      </a:r>
                      <a:r>
                        <a:rPr lang="it-IT" dirty="0" smtClean="0"/>
                        <a:t> a list of </a:t>
                      </a:r>
                      <a:r>
                        <a:rPr lang="it-IT" dirty="0" err="1" smtClean="0"/>
                        <a:t>tasks</a:t>
                      </a:r>
                      <a:endParaRPr lang="it-IT" dirty="0" smtClean="0"/>
                    </a:p>
                    <a:p>
                      <a:endParaRPr lang="it-IT" dirty="0" smtClean="0"/>
                    </a:p>
                    <a:p>
                      <a:endParaRPr lang="it-IT" dirty="0" smtClean="0"/>
                    </a:p>
                    <a:p>
                      <a:endParaRPr lang="it-IT" dirty="0" smtClean="0"/>
                    </a:p>
                    <a:p>
                      <a:endParaRPr lang="it-IT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Meeting</a:t>
                      </a:r>
                      <a:r>
                        <a:rPr lang="it-IT" baseline="0" dirty="0" smtClean="0"/>
                        <a:t> with the team: </a:t>
                      </a:r>
                      <a:br>
                        <a:rPr lang="it-IT" baseline="0" dirty="0" smtClean="0"/>
                      </a:br>
                      <a:r>
                        <a:rPr lang="it-IT" baseline="0" dirty="0" smtClean="0"/>
                        <a:t/>
                      </a:r>
                      <a:br>
                        <a:rPr lang="it-IT" baseline="0" dirty="0" smtClean="0"/>
                      </a:br>
                      <a:r>
                        <a:rPr lang="it-IT" baseline="0" dirty="0" err="1" smtClean="0"/>
                        <a:t>s</a:t>
                      </a:r>
                      <a:r>
                        <a:rPr lang="it-IT" dirty="0" err="1" smtClean="0"/>
                        <a:t>haring</a:t>
                      </a:r>
                      <a:r>
                        <a:rPr lang="it-IT" dirty="0" smtClean="0"/>
                        <a:t> </a:t>
                      </a:r>
                      <a:r>
                        <a:rPr lang="it-IT" dirty="0" err="1" smtClean="0"/>
                        <a:t>technical</a:t>
                      </a:r>
                      <a:r>
                        <a:rPr lang="it-IT" dirty="0" smtClean="0"/>
                        <a:t> </a:t>
                      </a:r>
                      <a:r>
                        <a:rPr lang="it-IT" dirty="0" err="1" smtClean="0"/>
                        <a:t>ideas</a:t>
                      </a:r>
                      <a:r>
                        <a:rPr lang="it-IT" dirty="0" smtClean="0"/>
                        <a:t>,</a:t>
                      </a:r>
                      <a:r>
                        <a:rPr lang="it-IT" baseline="0" dirty="0" smtClean="0"/>
                        <a:t> </a:t>
                      </a:r>
                      <a:br>
                        <a:rPr lang="it-IT" baseline="0" dirty="0" smtClean="0"/>
                      </a:br>
                      <a:r>
                        <a:rPr lang="it-IT" baseline="0" dirty="0" smtClean="0"/>
                        <a:t/>
                      </a:r>
                      <a:br>
                        <a:rPr lang="it-IT" baseline="0" dirty="0" smtClean="0"/>
                      </a:br>
                      <a:r>
                        <a:rPr lang="it-IT" dirty="0" err="1" smtClean="0"/>
                        <a:t>sharing</a:t>
                      </a:r>
                      <a:r>
                        <a:rPr lang="it-IT" dirty="0" smtClean="0"/>
                        <a:t> </a:t>
                      </a:r>
                      <a:r>
                        <a:rPr lang="it-IT" dirty="0" err="1" smtClean="0"/>
                        <a:t>technical</a:t>
                      </a:r>
                      <a:r>
                        <a:rPr lang="it-IT" baseline="0" dirty="0" smtClean="0"/>
                        <a:t> </a:t>
                      </a:r>
                      <a:r>
                        <a:rPr lang="it-IT" dirty="0" err="1" smtClean="0"/>
                        <a:t>problems</a:t>
                      </a:r>
                      <a:r>
                        <a:rPr lang="it-IT" dirty="0" smtClean="0"/>
                        <a:t>,</a:t>
                      </a:r>
                      <a:r>
                        <a:rPr lang="it-IT" baseline="0" dirty="0" smtClean="0"/>
                        <a:t> </a:t>
                      </a:r>
                      <a:br>
                        <a:rPr lang="it-IT" baseline="0" dirty="0" smtClean="0"/>
                      </a:br>
                      <a:r>
                        <a:rPr lang="it-IT" baseline="0" dirty="0" smtClean="0"/>
                        <a:t/>
                      </a:r>
                      <a:br>
                        <a:rPr lang="it-IT" baseline="0" dirty="0" smtClean="0"/>
                      </a:br>
                      <a:r>
                        <a:rPr lang="it-IT" dirty="0" err="1" smtClean="0"/>
                        <a:t>sharing</a:t>
                      </a:r>
                      <a:r>
                        <a:rPr lang="it-IT" dirty="0" smtClean="0"/>
                        <a:t> </a:t>
                      </a:r>
                      <a:r>
                        <a:rPr lang="it-IT" dirty="0" err="1" smtClean="0"/>
                        <a:t>smart</a:t>
                      </a:r>
                      <a:r>
                        <a:rPr lang="it-IT" dirty="0" smtClean="0"/>
                        <a:t> </a:t>
                      </a:r>
                      <a:r>
                        <a:rPr lang="it-IT" dirty="0" err="1" smtClean="0"/>
                        <a:t>solutions</a:t>
                      </a:r>
                      <a:r>
                        <a:rPr lang="it-IT" dirty="0" smtClean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5" name="Rettangolo 44"/>
          <p:cNvSpPr/>
          <p:nvPr/>
        </p:nvSpPr>
        <p:spPr>
          <a:xfrm>
            <a:off x="4141065" y="3038859"/>
            <a:ext cx="10212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err="1" smtClean="0"/>
              <a:t>All</a:t>
            </a:r>
            <a:r>
              <a:rPr lang="it-IT" dirty="0" smtClean="0"/>
              <a:t> team</a:t>
            </a:r>
            <a:endParaRPr lang="it-IT" dirty="0"/>
          </a:p>
        </p:txBody>
      </p:sp>
      <p:pic>
        <p:nvPicPr>
          <p:cNvPr id="46" name="Picture 2" descr="https://community.apan.org/resized-image.ashx/__size/550x0/__key/communityserver-blogs-components-weblogfiles/00-00-00-41-00/6052.community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0004" y="3482556"/>
            <a:ext cx="1964817" cy="16075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7" name="Picture 2" descr="http://blog.trello.com/wp-content/uploads/2011/09/03-Trello-300x17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0480" y="3023005"/>
            <a:ext cx="1853245" cy="1068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http://www.terraine.com/blog/wp-content/uploads/2012/01/balsamiq_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5048" y="4169395"/>
            <a:ext cx="2283289" cy="72462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http://screenshot.it.sftcdn.net/it/scrn/6653000/6653678/microsoft-powerpoint-2013-05-535x53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2420" y="5113089"/>
            <a:ext cx="764682" cy="76468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http://upload.wikimedia.org/wikipedia/commons/thumb/4/4f/Microsoft_Word_2013_logo.svg/1043px-Microsoft_Word_2013_logo.sv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084" y="5056937"/>
            <a:ext cx="836064" cy="82083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Freccia circolare in giù 27"/>
          <p:cNvSpPr/>
          <p:nvPr/>
        </p:nvSpPr>
        <p:spPr>
          <a:xfrm rot="10800000" flipV="1">
            <a:off x="10647679" y="318750"/>
            <a:ext cx="1138419" cy="376188"/>
          </a:xfrm>
          <a:prstGeom prst="curvedDownArrow">
            <a:avLst/>
          </a:prstGeom>
          <a:ln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03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</a:t>
            </a:r>
            <a:endParaRPr lang="it-IT" dirty="0"/>
          </a:p>
        </p:txBody>
      </p:sp>
      <p:pic>
        <p:nvPicPr>
          <p:cNvPr id="7" name="Picture 2" descr="http://veteranvisionproject.com/wp-content/uploads/2014/12/profile-no-phot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024" y="3421375"/>
            <a:ext cx="1463675" cy="146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7" t="5851" r="617" b="10305"/>
          <a:stretch/>
        </p:blipFill>
        <p:spPr>
          <a:xfrm>
            <a:off x="736600" y="1660126"/>
            <a:ext cx="1440000" cy="15092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024" y="3433281"/>
            <a:ext cx="1463675" cy="1463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Rettangolo 11"/>
          <p:cNvSpPr/>
          <p:nvPr/>
        </p:nvSpPr>
        <p:spPr>
          <a:xfrm>
            <a:off x="4839681" y="1704805"/>
            <a:ext cx="591144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In the market since 2002, </a:t>
            </a:r>
            <a:r>
              <a:rPr lang="en-US" b="1" dirty="0" err="1"/>
              <a:t>Opsi</a:t>
            </a:r>
            <a:r>
              <a:rPr lang="en-US" dirty="0"/>
              <a:t> </a:t>
            </a:r>
            <a:r>
              <a:rPr lang="en-US" dirty="0" smtClean="0"/>
              <a:t>srl (</a:t>
            </a:r>
            <a:r>
              <a:rPr lang="en-US" dirty="0" smtClean="0">
                <a:hlinkClick r:id="rId7"/>
              </a:rPr>
              <a:t>www.opsi.it</a:t>
            </a:r>
            <a:r>
              <a:rPr lang="en-US" dirty="0" smtClean="0"/>
              <a:t>) is </a:t>
            </a:r>
            <a:r>
              <a:rPr lang="en-US" dirty="0"/>
              <a:t>a software company that </a:t>
            </a:r>
            <a:r>
              <a:rPr lang="en-US" dirty="0" smtClean="0"/>
              <a:t>combines </a:t>
            </a:r>
            <a:r>
              <a:rPr lang="en-US" dirty="0"/>
              <a:t>experience and technology to meet your business goals, walk you through the process of creating websites and web applications.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Since </a:t>
            </a:r>
            <a:r>
              <a:rPr lang="en-US" dirty="0"/>
              <a:t>2012 </a:t>
            </a:r>
            <a:r>
              <a:rPr lang="en-US" dirty="0" err="1"/>
              <a:t>Opsi</a:t>
            </a:r>
            <a:r>
              <a:rPr lang="en-US" dirty="0"/>
              <a:t> has been the only </a:t>
            </a:r>
            <a:r>
              <a:rPr lang="en-US" b="1" dirty="0"/>
              <a:t>Italian company certified as a DNN Gold Partner</a:t>
            </a:r>
            <a:r>
              <a:rPr lang="en-US" dirty="0"/>
              <a:t>. In addition, we manage the DNN Italian Community and are instrumental to DNN’s development team</a:t>
            </a:r>
            <a:r>
              <a:rPr lang="en-US" dirty="0" smtClean="0"/>
              <a:t>.</a:t>
            </a:r>
          </a:p>
          <a:p>
            <a:endParaRPr lang="it-IT" dirty="0" smtClean="0"/>
          </a:p>
          <a:p>
            <a:r>
              <a:rPr lang="it-IT" b="1" dirty="0" smtClean="0"/>
              <a:t>Matteo</a:t>
            </a:r>
            <a:r>
              <a:rPr lang="it-IT" dirty="0" smtClean="0"/>
              <a:t> e </a:t>
            </a:r>
            <a:r>
              <a:rPr lang="it-IT" b="1" dirty="0" smtClean="0"/>
              <a:t>Paolo</a:t>
            </a:r>
            <a:r>
              <a:rPr lang="it-IT" dirty="0" smtClean="0"/>
              <a:t> </a:t>
            </a:r>
            <a:r>
              <a:rPr lang="en-US" dirty="0" smtClean="0"/>
              <a:t>work </a:t>
            </a:r>
            <a:r>
              <a:rPr lang="en-US" dirty="0"/>
              <a:t>together in </a:t>
            </a:r>
            <a:r>
              <a:rPr lang="en-US" dirty="0" smtClean="0"/>
              <a:t>teams </a:t>
            </a:r>
            <a:r>
              <a:rPr lang="en-US" dirty="0"/>
              <a:t>on major </a:t>
            </a:r>
            <a:r>
              <a:rPr lang="en-US" dirty="0" smtClean="0"/>
              <a:t>OPSI’s enterprise customers. Matteo is Project Manager and analyst, Paolo is front-end developer.</a:t>
            </a:r>
          </a:p>
          <a:p>
            <a:endParaRPr lang="en-US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2188405" y="1704805"/>
            <a:ext cx="25787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Matteo Benedusi</a:t>
            </a:r>
          </a:p>
          <a:p>
            <a:r>
              <a:rPr lang="it-IT" sz="1400" dirty="0" smtClean="0"/>
              <a:t>(Project Manager and Analyst)</a:t>
            </a:r>
            <a:endParaRPr lang="it-IT" sz="1400" dirty="0"/>
          </a:p>
        </p:txBody>
      </p:sp>
      <p:sp>
        <p:nvSpPr>
          <p:cNvPr id="14" name="Rettangolo 13"/>
          <p:cNvSpPr/>
          <p:nvPr/>
        </p:nvSpPr>
        <p:spPr>
          <a:xfrm>
            <a:off x="2188405" y="3391552"/>
            <a:ext cx="19253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Paolo Roth</a:t>
            </a:r>
            <a:br>
              <a:rPr lang="it-IT" dirty="0" smtClean="0"/>
            </a:br>
            <a:r>
              <a:rPr lang="it-IT" sz="1400" dirty="0" smtClean="0"/>
              <a:t>(Front-end </a:t>
            </a:r>
            <a:r>
              <a:rPr lang="it-IT" sz="1400" dirty="0" err="1" smtClean="0"/>
              <a:t>developer</a:t>
            </a:r>
            <a:r>
              <a:rPr lang="it-IT" sz="1400" dirty="0" smtClean="0"/>
              <a:t>)</a:t>
            </a:r>
            <a:endParaRPr lang="it-IT" dirty="0"/>
          </a:p>
        </p:txBody>
      </p:sp>
      <p:pic>
        <p:nvPicPr>
          <p:cNvPr id="1026" name="Picture 2" descr="http://www.opsi.it/portals/0/skins/opsi%202015/images/gold-partner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2182" y="1619137"/>
            <a:ext cx="666750" cy="66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024" y="1658941"/>
            <a:ext cx="1510388" cy="1510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10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dirty="0"/>
              <a:t>Project </a:t>
            </a:r>
            <a:r>
              <a:rPr lang="it-IT" dirty="0" err="1" smtClean="0"/>
              <a:t>step</a:t>
            </a:r>
            <a:r>
              <a:rPr lang="it-IT" dirty="0" smtClean="0"/>
              <a:t> 4:</a:t>
            </a:r>
            <a:br>
              <a:rPr lang="it-IT" dirty="0" smtClean="0"/>
            </a:br>
            <a:r>
              <a:rPr lang="it-IT" dirty="0" err="1" smtClean="0"/>
              <a:t>Graphic</a:t>
            </a:r>
            <a:r>
              <a:rPr lang="it-IT" dirty="0" smtClean="0"/>
              <a:t> design or </a:t>
            </a:r>
            <a:r>
              <a:rPr lang="it-IT" dirty="0" err="1" smtClean="0"/>
              <a:t>mockup</a:t>
            </a:r>
            <a:endParaRPr lang="it-IT" dirty="0"/>
          </a:p>
        </p:txBody>
      </p:sp>
      <p:grpSp>
        <p:nvGrpSpPr>
          <p:cNvPr id="26" name="Gruppo 25"/>
          <p:cNvGrpSpPr/>
          <p:nvPr/>
        </p:nvGrpSpPr>
        <p:grpSpPr>
          <a:xfrm>
            <a:off x="8047239" y="432083"/>
            <a:ext cx="3912152" cy="635685"/>
            <a:chOff x="1153143" y="2307252"/>
            <a:chExt cx="10321527" cy="1756787"/>
          </a:xfrm>
        </p:grpSpPr>
        <p:sp>
          <p:nvSpPr>
            <p:cNvPr id="10" name="Rettangolo arrotondato 9"/>
            <p:cNvSpPr/>
            <p:nvPr/>
          </p:nvSpPr>
          <p:spPr>
            <a:xfrm>
              <a:off x="1153143" y="3058199"/>
              <a:ext cx="914400" cy="100584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t-IT" sz="2400" dirty="0" smtClean="0"/>
                <a:t>1</a:t>
              </a:r>
              <a:endParaRPr lang="it-IT" sz="2400" dirty="0"/>
            </a:p>
          </p:txBody>
        </p:sp>
        <p:sp>
          <p:nvSpPr>
            <p:cNvPr id="11" name="Rettangolo arrotondato 10"/>
            <p:cNvSpPr/>
            <p:nvPr/>
          </p:nvSpPr>
          <p:spPr>
            <a:xfrm>
              <a:off x="2721238" y="3058199"/>
              <a:ext cx="914400" cy="100584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t-IT" sz="2400" dirty="0" smtClean="0"/>
                <a:t>2</a:t>
              </a:r>
              <a:endParaRPr lang="it-IT" sz="2400" dirty="0"/>
            </a:p>
          </p:txBody>
        </p:sp>
        <p:sp>
          <p:nvSpPr>
            <p:cNvPr id="12" name="Rettangolo arrotondato 11"/>
            <p:cNvSpPr/>
            <p:nvPr/>
          </p:nvSpPr>
          <p:spPr>
            <a:xfrm>
              <a:off x="4289333" y="3050296"/>
              <a:ext cx="914400" cy="100584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t-IT" sz="2400" dirty="0" smtClean="0"/>
                <a:t>3</a:t>
              </a:r>
              <a:endParaRPr lang="it-IT" sz="2400" dirty="0"/>
            </a:p>
          </p:txBody>
        </p:sp>
        <p:sp>
          <p:nvSpPr>
            <p:cNvPr id="13" name="Rettangolo arrotondato 12"/>
            <p:cNvSpPr/>
            <p:nvPr/>
          </p:nvSpPr>
          <p:spPr>
            <a:xfrm>
              <a:off x="5857428" y="3050296"/>
              <a:ext cx="914400" cy="100584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t-IT" sz="2400" dirty="0" smtClean="0"/>
                <a:t>4</a:t>
              </a:r>
              <a:endParaRPr lang="it-IT" sz="2400" dirty="0"/>
            </a:p>
          </p:txBody>
        </p:sp>
        <p:sp>
          <p:nvSpPr>
            <p:cNvPr id="14" name="Rettangolo arrotondato 13"/>
            <p:cNvSpPr/>
            <p:nvPr/>
          </p:nvSpPr>
          <p:spPr>
            <a:xfrm>
              <a:off x="7425523" y="3058199"/>
              <a:ext cx="914400" cy="100584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t-IT" sz="2400" dirty="0" smtClean="0"/>
                <a:t>5</a:t>
              </a:r>
              <a:endParaRPr lang="it-IT" sz="2400" dirty="0"/>
            </a:p>
          </p:txBody>
        </p:sp>
        <p:sp>
          <p:nvSpPr>
            <p:cNvPr id="15" name="Rettangolo arrotondato 14"/>
            <p:cNvSpPr/>
            <p:nvPr/>
          </p:nvSpPr>
          <p:spPr>
            <a:xfrm>
              <a:off x="8993616" y="3050296"/>
              <a:ext cx="914400" cy="100584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t-IT" sz="2400" dirty="0" smtClean="0"/>
                <a:t>6</a:t>
              </a:r>
              <a:endParaRPr lang="it-IT" sz="2400" dirty="0"/>
            </a:p>
          </p:txBody>
        </p:sp>
        <p:sp>
          <p:nvSpPr>
            <p:cNvPr id="16" name="Freccia a destra 15"/>
            <p:cNvSpPr/>
            <p:nvPr/>
          </p:nvSpPr>
          <p:spPr>
            <a:xfrm>
              <a:off x="2171807" y="3353626"/>
              <a:ext cx="490295" cy="45387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200"/>
            </a:p>
          </p:txBody>
        </p:sp>
        <p:sp>
          <p:nvSpPr>
            <p:cNvPr id="17" name="Freccia a destra 16"/>
            <p:cNvSpPr/>
            <p:nvPr/>
          </p:nvSpPr>
          <p:spPr>
            <a:xfrm>
              <a:off x="3756841" y="3340631"/>
              <a:ext cx="490295" cy="45387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200"/>
            </a:p>
          </p:txBody>
        </p:sp>
        <p:sp>
          <p:nvSpPr>
            <p:cNvPr id="18" name="Freccia a destra 17"/>
            <p:cNvSpPr/>
            <p:nvPr/>
          </p:nvSpPr>
          <p:spPr>
            <a:xfrm>
              <a:off x="5294974" y="3312048"/>
              <a:ext cx="490295" cy="45387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200"/>
            </a:p>
          </p:txBody>
        </p:sp>
        <p:sp>
          <p:nvSpPr>
            <p:cNvPr id="19" name="Freccia a destra 18"/>
            <p:cNvSpPr/>
            <p:nvPr/>
          </p:nvSpPr>
          <p:spPr>
            <a:xfrm>
              <a:off x="6861739" y="3324423"/>
              <a:ext cx="490295" cy="45387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200"/>
            </a:p>
          </p:txBody>
        </p:sp>
        <p:sp>
          <p:nvSpPr>
            <p:cNvPr id="20" name="Freccia a destra 19"/>
            <p:cNvSpPr/>
            <p:nvPr/>
          </p:nvSpPr>
          <p:spPr>
            <a:xfrm>
              <a:off x="8421622" y="3324422"/>
              <a:ext cx="490295" cy="45387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200"/>
            </a:p>
          </p:txBody>
        </p:sp>
        <p:sp>
          <p:nvSpPr>
            <p:cNvPr id="21" name="Rettangolo arrotondato 20"/>
            <p:cNvSpPr/>
            <p:nvPr/>
          </p:nvSpPr>
          <p:spPr>
            <a:xfrm>
              <a:off x="10560270" y="3029529"/>
              <a:ext cx="914400" cy="100584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t-IT" sz="2400" dirty="0" smtClean="0"/>
                <a:t>7</a:t>
              </a:r>
              <a:endParaRPr lang="it-IT" sz="2400" dirty="0"/>
            </a:p>
          </p:txBody>
        </p:sp>
        <p:sp>
          <p:nvSpPr>
            <p:cNvPr id="22" name="Freccia a destra 21"/>
            <p:cNvSpPr/>
            <p:nvPr/>
          </p:nvSpPr>
          <p:spPr>
            <a:xfrm>
              <a:off x="9988995" y="3353626"/>
              <a:ext cx="490295" cy="45387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200"/>
            </a:p>
          </p:txBody>
        </p:sp>
        <p:sp>
          <p:nvSpPr>
            <p:cNvPr id="25" name="Freccia circolare in giù 24"/>
            <p:cNvSpPr/>
            <p:nvPr/>
          </p:nvSpPr>
          <p:spPr>
            <a:xfrm rot="10800000" flipV="1">
              <a:off x="7707980" y="2307252"/>
              <a:ext cx="1917577" cy="673579"/>
            </a:xfrm>
            <a:prstGeom prst="curvedDownArrow">
              <a:avLst/>
            </a:prstGeom>
            <a:ln>
              <a:headEnd type="none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200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37" name="Tabella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4135858"/>
              </p:ext>
            </p:extLst>
          </p:nvPr>
        </p:nvGraphicFramePr>
        <p:xfrm>
          <a:off x="604433" y="1612295"/>
          <a:ext cx="11481105" cy="37935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75087"/>
                <a:gridCol w="2316480"/>
                <a:gridCol w="2804160"/>
                <a:gridCol w="3185378"/>
              </a:tblGrid>
              <a:tr h="3967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dirty="0" err="1" smtClean="0"/>
                        <a:t>What</a:t>
                      </a:r>
                      <a:r>
                        <a:rPr lang="it-IT" sz="1800" dirty="0" smtClean="0"/>
                        <a:t> are</a:t>
                      </a:r>
                      <a:r>
                        <a:rPr lang="it-IT" sz="1800" baseline="0" dirty="0" smtClean="0"/>
                        <a:t> </a:t>
                      </a:r>
                      <a:r>
                        <a:rPr lang="it-IT" sz="1800" baseline="0" dirty="0" err="1" smtClean="0"/>
                        <a:t>my</a:t>
                      </a:r>
                      <a:r>
                        <a:rPr lang="it-IT" sz="1800" baseline="0" dirty="0" smtClean="0"/>
                        <a:t> </a:t>
                      </a:r>
                      <a:r>
                        <a:rPr lang="it-IT" sz="1800" baseline="0" dirty="0" err="1" smtClean="0"/>
                        <a:t>e</a:t>
                      </a:r>
                      <a:r>
                        <a:rPr lang="it-IT" sz="1800" dirty="0" err="1" smtClean="0"/>
                        <a:t>xpectations</a:t>
                      </a:r>
                      <a:r>
                        <a:rPr lang="it-IT" sz="1800" dirty="0" smtClean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Who</a:t>
                      </a:r>
                      <a:r>
                        <a:rPr lang="it-IT" dirty="0" smtClean="0"/>
                        <a:t> </a:t>
                      </a:r>
                      <a:r>
                        <a:rPr lang="it-IT" dirty="0" err="1" smtClean="0"/>
                        <a:t>is</a:t>
                      </a:r>
                      <a:r>
                        <a:rPr lang="it-IT" dirty="0" smtClean="0"/>
                        <a:t> </a:t>
                      </a:r>
                      <a:r>
                        <a:rPr lang="it-IT" dirty="0" err="1" smtClean="0"/>
                        <a:t>responsible</a:t>
                      </a:r>
                      <a:r>
                        <a:rPr lang="it-IT" dirty="0" smtClean="0"/>
                        <a:t>?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dirty="0" smtClean="0"/>
                        <a:t>How can I </a:t>
                      </a:r>
                      <a:r>
                        <a:rPr lang="it-IT" sz="1800" dirty="0" err="1" smtClean="0"/>
                        <a:t>achieve</a:t>
                      </a:r>
                      <a:r>
                        <a:rPr lang="it-IT" sz="1800" dirty="0" smtClean="0"/>
                        <a:t> </a:t>
                      </a:r>
                      <a:r>
                        <a:rPr lang="it-IT" sz="1800" dirty="0" err="1" smtClean="0"/>
                        <a:t>it</a:t>
                      </a:r>
                      <a:r>
                        <a:rPr lang="it-IT" sz="1800" dirty="0" smtClean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What</a:t>
                      </a:r>
                      <a:r>
                        <a:rPr lang="it-IT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can help me?</a:t>
                      </a:r>
                      <a:br>
                        <a:rPr lang="it-IT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it-IT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(3° and 4° </a:t>
                      </a:r>
                      <a:r>
                        <a:rPr lang="it-IT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ingredients</a:t>
                      </a:r>
                      <a:r>
                        <a:rPr lang="it-IT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tools</a:t>
                      </a:r>
                      <a:r>
                        <a:rPr lang="it-IT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it-IT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technologies</a:t>
                      </a:r>
                      <a:r>
                        <a:rPr lang="it-IT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endParaRPr lang="it-IT" dirty="0"/>
                    </a:p>
                  </a:txBody>
                  <a:tcPr/>
                </a:tc>
              </a:tr>
              <a:tr h="1172271">
                <a:tc>
                  <a:txBody>
                    <a:bodyPr/>
                    <a:lstStyle/>
                    <a:p>
                      <a:r>
                        <a:rPr lang="en-US" dirty="0" smtClean="0"/>
                        <a:t>Having a “graphic line” approved by the customer.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err="1" smtClean="0"/>
                        <a:t>Graphic</a:t>
                      </a:r>
                      <a:r>
                        <a:rPr lang="it-IT" dirty="0" smtClean="0"/>
                        <a:t> designer</a:t>
                      </a:r>
                      <a:br>
                        <a:rPr lang="it-IT" dirty="0" smtClean="0"/>
                      </a:br>
                      <a:r>
                        <a:rPr lang="it-IT" dirty="0" smtClean="0"/>
                        <a:t>Analyst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Figuring out what your customer likes and what does not.</a:t>
                      </a:r>
                    </a:p>
                    <a:p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r>
                        <a:rPr lang="it-IT" dirty="0" err="1" smtClean="0"/>
                        <a:t>Showing</a:t>
                      </a:r>
                      <a:r>
                        <a:rPr lang="it-IT" dirty="0" smtClean="0"/>
                        <a:t> to the </a:t>
                      </a:r>
                      <a:r>
                        <a:rPr lang="it-IT" dirty="0" err="1" smtClean="0"/>
                        <a:t>customer</a:t>
                      </a:r>
                      <a:r>
                        <a:rPr lang="it-IT" dirty="0" smtClean="0"/>
                        <a:t> </a:t>
                      </a:r>
                      <a:r>
                        <a:rPr lang="it-IT" dirty="0" err="1" smtClean="0"/>
                        <a:t>drafts</a:t>
                      </a:r>
                      <a:r>
                        <a:rPr lang="it-IT" dirty="0" smtClean="0"/>
                        <a:t> of the </a:t>
                      </a:r>
                      <a:r>
                        <a:rPr lang="it-IT" dirty="0" err="1" smtClean="0"/>
                        <a:t>project</a:t>
                      </a:r>
                      <a:r>
                        <a:rPr lang="it-IT" dirty="0" smtClean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  <a:tr h="8674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err="1" smtClean="0"/>
                        <a:t>Beginn</a:t>
                      </a:r>
                      <a:r>
                        <a:rPr lang="it-IT" baseline="0" dirty="0" err="1" smtClean="0"/>
                        <a:t>ing</a:t>
                      </a:r>
                      <a:r>
                        <a:rPr lang="it-IT" baseline="0" dirty="0" smtClean="0"/>
                        <a:t> </a:t>
                      </a:r>
                      <a:r>
                        <a:rPr lang="it-IT" baseline="0" dirty="0" err="1" smtClean="0"/>
                        <a:t>development</a:t>
                      </a:r>
                      <a:endParaRPr lang="it-IT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Analyst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err="1" smtClean="0"/>
                        <a:t>Sharing</a:t>
                      </a:r>
                      <a:r>
                        <a:rPr lang="it-IT" dirty="0" smtClean="0"/>
                        <a:t> the </a:t>
                      </a:r>
                      <a:r>
                        <a:rPr lang="it-IT" dirty="0" err="1" smtClean="0"/>
                        <a:t>working</a:t>
                      </a:r>
                      <a:r>
                        <a:rPr lang="it-IT" dirty="0" smtClean="0"/>
                        <a:t> progress to </a:t>
                      </a:r>
                      <a:r>
                        <a:rPr lang="it-IT" dirty="0" err="1" smtClean="0"/>
                        <a:t>my</a:t>
                      </a:r>
                      <a:r>
                        <a:rPr lang="it-IT" dirty="0" smtClean="0"/>
                        <a:t> team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2" name="Picture 2" descr="http://stuffpoint.com/photoshop-cs5/image/38392-photoshop-cs5-photoshop-cs5-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6968" y="7936062"/>
            <a:ext cx="1775775" cy="73990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http://blog.trello.com/wp-content/uploads/2011/09/03-Trello-300x17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0393" y="4538963"/>
            <a:ext cx="1752091" cy="1010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Immagin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76113" y="7593919"/>
            <a:ext cx="8027764" cy="4113435"/>
          </a:xfrm>
          <a:prstGeom prst="rect">
            <a:avLst/>
          </a:prstGeom>
        </p:spPr>
      </p:pic>
      <p:pic>
        <p:nvPicPr>
          <p:cNvPr id="1026" name="Picture 2" descr="https://pbs.twimg.com/profile_images/3624493860/d54dde6478efbf389497ea8dac909bff_400x40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9224" y="2877157"/>
            <a:ext cx="974653" cy="974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78535" y="2864636"/>
            <a:ext cx="985798" cy="941454"/>
          </a:xfrm>
          <a:prstGeom prst="rect">
            <a:avLst/>
          </a:prstGeom>
        </p:spPr>
      </p:pic>
      <p:sp>
        <p:nvSpPr>
          <p:cNvPr id="4" name="Freccia in giù 3"/>
          <p:cNvSpPr/>
          <p:nvPr/>
        </p:nvSpPr>
        <p:spPr>
          <a:xfrm>
            <a:off x="9710029" y="3725136"/>
            <a:ext cx="466852" cy="9768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Freccia in giù 26"/>
          <p:cNvSpPr/>
          <p:nvPr/>
        </p:nvSpPr>
        <p:spPr>
          <a:xfrm>
            <a:off x="10548252" y="3737166"/>
            <a:ext cx="466852" cy="9768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Freccia circolare in giù 27"/>
          <p:cNvSpPr/>
          <p:nvPr/>
        </p:nvSpPr>
        <p:spPr>
          <a:xfrm rot="10800000" flipV="1">
            <a:off x="10647679" y="318750"/>
            <a:ext cx="1138419" cy="376188"/>
          </a:xfrm>
          <a:prstGeom prst="curvedDownArrow">
            <a:avLst/>
          </a:prstGeom>
          <a:ln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465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Now</a:t>
            </a:r>
            <a:r>
              <a:rPr lang="it-IT" dirty="0"/>
              <a:t> 10 </a:t>
            </a:r>
            <a:r>
              <a:rPr lang="it-IT" dirty="0" err="1"/>
              <a:t>seconds</a:t>
            </a:r>
            <a:r>
              <a:rPr lang="it-IT" dirty="0"/>
              <a:t> of </a:t>
            </a:r>
            <a:r>
              <a:rPr lang="it-IT" dirty="0" err="1"/>
              <a:t>meditation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584960" y="1644675"/>
            <a:ext cx="84786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err="1" smtClean="0"/>
              <a:t>We</a:t>
            </a:r>
            <a:r>
              <a:rPr lang="it-IT" sz="3600" dirty="0" smtClean="0"/>
              <a:t> </a:t>
            </a:r>
            <a:r>
              <a:rPr lang="it-IT" sz="3600" dirty="0" err="1" smtClean="0"/>
              <a:t>have</a:t>
            </a:r>
            <a:r>
              <a:rPr lang="it-IT" sz="3600" dirty="0" smtClean="0"/>
              <a:t> </a:t>
            </a:r>
            <a:r>
              <a:rPr lang="it-IT" sz="3600" dirty="0" err="1" smtClean="0"/>
              <a:t>done</a:t>
            </a:r>
            <a:r>
              <a:rPr lang="it-IT" sz="3600" dirty="0" smtClean="0"/>
              <a:t> 4 of 7 </a:t>
            </a:r>
            <a:r>
              <a:rPr lang="it-IT" sz="3600" dirty="0" err="1" smtClean="0"/>
              <a:t>steps</a:t>
            </a:r>
            <a:r>
              <a:rPr lang="it-IT" sz="3600" dirty="0" smtClean="0"/>
              <a:t> with no code!</a:t>
            </a:r>
            <a:endParaRPr lang="it-IT" sz="3600" dirty="0"/>
          </a:p>
        </p:txBody>
      </p:sp>
      <p:pic>
        <p:nvPicPr>
          <p:cNvPr id="5122" name="Picture 2" descr="http://www.sottolealidegliangeli.it/web/images/stories/meditazion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928" y="2470413"/>
            <a:ext cx="4446905" cy="29516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tangolo 4"/>
          <p:cNvSpPr/>
          <p:nvPr/>
        </p:nvSpPr>
        <p:spPr>
          <a:xfrm>
            <a:off x="1296601" y="5814813"/>
            <a:ext cx="868955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dirty="0" err="1" smtClean="0"/>
              <a:t>You</a:t>
            </a:r>
            <a:r>
              <a:rPr lang="it-IT" sz="2400" dirty="0" smtClean="0"/>
              <a:t> can start </a:t>
            </a:r>
            <a:r>
              <a:rPr lang="it-IT" sz="2400" dirty="0" err="1"/>
              <a:t>c</a:t>
            </a:r>
            <a:r>
              <a:rPr lang="it-IT" sz="2400" dirty="0" err="1" smtClean="0"/>
              <a:t>oding</a:t>
            </a:r>
            <a:r>
              <a:rPr lang="it-IT" sz="2400" dirty="0" smtClean="0"/>
              <a:t> once </a:t>
            </a:r>
            <a:r>
              <a:rPr lang="it-IT" sz="2400" dirty="0" err="1" smtClean="0"/>
              <a:t>your</a:t>
            </a:r>
            <a:r>
              <a:rPr lang="it-IT" sz="2400" dirty="0" smtClean="0"/>
              <a:t> </a:t>
            </a:r>
            <a:r>
              <a:rPr lang="it-IT" sz="2400" b="1" dirty="0" err="1" smtClean="0"/>
              <a:t>project</a:t>
            </a:r>
            <a:r>
              <a:rPr lang="it-IT" sz="2400" dirty="0" smtClean="0"/>
              <a:t> </a:t>
            </a:r>
            <a:r>
              <a:rPr lang="it-IT" sz="2400" dirty="0" err="1" smtClean="0"/>
              <a:t>is</a:t>
            </a:r>
            <a:r>
              <a:rPr lang="it-IT" sz="2400" dirty="0"/>
              <a:t> </a:t>
            </a:r>
            <a:r>
              <a:rPr lang="it-IT" sz="2400" b="1" dirty="0" err="1"/>
              <a:t>as</a:t>
            </a:r>
            <a:r>
              <a:rPr lang="it-IT" sz="2400" b="1" dirty="0"/>
              <a:t> </a:t>
            </a:r>
            <a:r>
              <a:rPr lang="it-IT" sz="2400" b="1" dirty="0" err="1"/>
              <a:t>clear</a:t>
            </a:r>
            <a:r>
              <a:rPr lang="it-IT" sz="2400" b="1" dirty="0"/>
              <a:t> </a:t>
            </a:r>
            <a:r>
              <a:rPr lang="it-IT" sz="2400" b="1" dirty="0" err="1"/>
              <a:t>as</a:t>
            </a:r>
            <a:r>
              <a:rPr lang="it-IT" sz="2400" b="1" dirty="0"/>
              <a:t> </a:t>
            </a:r>
            <a:r>
              <a:rPr lang="it-IT" sz="2400" b="1" dirty="0" err="1" smtClean="0"/>
              <a:t>possible</a:t>
            </a:r>
            <a:r>
              <a:rPr lang="it-IT" sz="2400" b="1" dirty="0" smtClean="0"/>
              <a:t>.</a:t>
            </a:r>
          </a:p>
          <a:p>
            <a:endParaRPr lang="it-IT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332712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3907067" y="2080102"/>
            <a:ext cx="347576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4800" dirty="0" err="1" smtClean="0"/>
              <a:t>Now</a:t>
            </a:r>
            <a:r>
              <a:rPr lang="it-IT" sz="4800" dirty="0" smtClean="0"/>
              <a:t> </a:t>
            </a:r>
            <a:br>
              <a:rPr lang="it-IT" sz="4800" dirty="0" smtClean="0"/>
            </a:br>
            <a:r>
              <a:rPr lang="it-IT" sz="4800" dirty="0" smtClean="0"/>
              <a:t>code </a:t>
            </a:r>
          </a:p>
          <a:p>
            <a:pPr algn="ctr"/>
            <a:r>
              <a:rPr lang="it-IT" sz="4800" dirty="0" err="1" smtClean="0"/>
              <a:t>is</a:t>
            </a:r>
            <a:r>
              <a:rPr lang="it-IT" sz="4800" dirty="0" smtClean="0"/>
              <a:t> </a:t>
            </a:r>
            <a:r>
              <a:rPr lang="it-IT" sz="4800" dirty="0" err="1" smtClean="0"/>
              <a:t>important</a:t>
            </a:r>
            <a:endParaRPr lang="it-IT" sz="4800" dirty="0"/>
          </a:p>
        </p:txBody>
      </p:sp>
      <p:sp>
        <p:nvSpPr>
          <p:cNvPr id="3" name="Rettangolo 2"/>
          <p:cNvSpPr/>
          <p:nvPr/>
        </p:nvSpPr>
        <p:spPr>
          <a:xfrm>
            <a:off x="2208302" y="5320935"/>
            <a:ext cx="63602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u="sng" dirty="0" err="1" smtClean="0"/>
              <a:t>It</a:t>
            </a:r>
            <a:r>
              <a:rPr lang="it-IT" sz="3200" u="sng" dirty="0" smtClean="0"/>
              <a:t> </a:t>
            </a:r>
            <a:r>
              <a:rPr lang="it-IT" sz="3200" u="sng" dirty="0" err="1" smtClean="0"/>
              <a:t>is</a:t>
            </a:r>
            <a:r>
              <a:rPr lang="it-IT" sz="3200" u="sng" dirty="0" smtClean="0"/>
              <a:t> time for </a:t>
            </a:r>
            <a:r>
              <a:rPr lang="it-IT" sz="3200" u="sng" dirty="0" err="1"/>
              <a:t>m</a:t>
            </a:r>
            <a:r>
              <a:rPr lang="it-IT" sz="3200" u="sng" dirty="0" err="1" smtClean="0"/>
              <a:t>odule</a:t>
            </a:r>
            <a:r>
              <a:rPr lang="it-IT" sz="3200" u="sng" dirty="0" smtClean="0"/>
              <a:t> </a:t>
            </a:r>
            <a:r>
              <a:rPr lang="it-IT" sz="3200" u="sng" dirty="0" err="1"/>
              <a:t>development</a:t>
            </a:r>
            <a:endParaRPr lang="it-IT" sz="3200" dirty="0"/>
          </a:p>
        </p:txBody>
      </p:sp>
      <p:pic>
        <p:nvPicPr>
          <p:cNvPr id="7" name="Picture 12" descr="http://tf3dm.com/imgd/l47649-lego-brick-8x2-6003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2932" y="5029391"/>
            <a:ext cx="2080677" cy="1167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742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dirty="0"/>
              <a:t>Project </a:t>
            </a:r>
            <a:r>
              <a:rPr lang="it-IT" dirty="0" err="1" smtClean="0"/>
              <a:t>step</a:t>
            </a:r>
            <a:r>
              <a:rPr lang="it-IT" dirty="0" smtClean="0"/>
              <a:t> </a:t>
            </a:r>
            <a:r>
              <a:rPr lang="it-IT" dirty="0"/>
              <a:t>5</a:t>
            </a:r>
            <a:r>
              <a:rPr lang="it-IT" dirty="0" smtClean="0"/>
              <a:t>:</a:t>
            </a:r>
            <a:br>
              <a:rPr lang="it-IT" dirty="0" smtClean="0"/>
            </a:br>
            <a:r>
              <a:rPr lang="it-IT" u="sng" dirty="0" err="1" smtClean="0"/>
              <a:t>Module</a:t>
            </a:r>
            <a:r>
              <a:rPr lang="it-IT" u="sng" dirty="0" smtClean="0"/>
              <a:t> </a:t>
            </a:r>
            <a:r>
              <a:rPr lang="it-IT" u="sng" dirty="0" err="1" smtClean="0"/>
              <a:t>development</a:t>
            </a:r>
            <a:endParaRPr lang="it-IT" dirty="0"/>
          </a:p>
        </p:txBody>
      </p:sp>
      <p:grpSp>
        <p:nvGrpSpPr>
          <p:cNvPr id="26" name="Gruppo 25"/>
          <p:cNvGrpSpPr/>
          <p:nvPr/>
        </p:nvGrpSpPr>
        <p:grpSpPr>
          <a:xfrm>
            <a:off x="8047239" y="432083"/>
            <a:ext cx="3912152" cy="635685"/>
            <a:chOff x="1153143" y="2307252"/>
            <a:chExt cx="10321527" cy="1756787"/>
          </a:xfrm>
        </p:grpSpPr>
        <p:sp>
          <p:nvSpPr>
            <p:cNvPr id="10" name="Rettangolo arrotondato 9"/>
            <p:cNvSpPr/>
            <p:nvPr/>
          </p:nvSpPr>
          <p:spPr>
            <a:xfrm>
              <a:off x="1153143" y="3058199"/>
              <a:ext cx="914400" cy="100584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t-IT" sz="2400" dirty="0" smtClean="0"/>
                <a:t>1</a:t>
              </a:r>
              <a:endParaRPr lang="it-IT" sz="2400" dirty="0"/>
            </a:p>
          </p:txBody>
        </p:sp>
        <p:sp>
          <p:nvSpPr>
            <p:cNvPr id="11" name="Rettangolo arrotondato 10"/>
            <p:cNvSpPr/>
            <p:nvPr/>
          </p:nvSpPr>
          <p:spPr>
            <a:xfrm>
              <a:off x="2721238" y="3058199"/>
              <a:ext cx="914400" cy="100584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t-IT" sz="2400" dirty="0" smtClean="0"/>
                <a:t>2</a:t>
              </a:r>
              <a:endParaRPr lang="it-IT" sz="2400" dirty="0"/>
            </a:p>
          </p:txBody>
        </p:sp>
        <p:sp>
          <p:nvSpPr>
            <p:cNvPr id="12" name="Rettangolo arrotondato 11"/>
            <p:cNvSpPr/>
            <p:nvPr/>
          </p:nvSpPr>
          <p:spPr>
            <a:xfrm>
              <a:off x="4289333" y="3050296"/>
              <a:ext cx="914400" cy="100584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t-IT" sz="2400" dirty="0" smtClean="0"/>
                <a:t>3</a:t>
              </a:r>
              <a:endParaRPr lang="it-IT" sz="2400" dirty="0"/>
            </a:p>
          </p:txBody>
        </p:sp>
        <p:sp>
          <p:nvSpPr>
            <p:cNvPr id="13" name="Rettangolo arrotondato 12"/>
            <p:cNvSpPr/>
            <p:nvPr/>
          </p:nvSpPr>
          <p:spPr>
            <a:xfrm>
              <a:off x="5857428" y="3050296"/>
              <a:ext cx="914400" cy="100584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t-IT" sz="2400" dirty="0" smtClean="0"/>
                <a:t>4</a:t>
              </a:r>
              <a:endParaRPr lang="it-IT" sz="2400" dirty="0"/>
            </a:p>
          </p:txBody>
        </p:sp>
        <p:sp>
          <p:nvSpPr>
            <p:cNvPr id="14" name="Rettangolo arrotondato 13"/>
            <p:cNvSpPr/>
            <p:nvPr/>
          </p:nvSpPr>
          <p:spPr>
            <a:xfrm>
              <a:off x="7425523" y="3058199"/>
              <a:ext cx="914400" cy="100584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t-IT" sz="2400" dirty="0" smtClean="0"/>
                <a:t>5</a:t>
              </a:r>
              <a:endParaRPr lang="it-IT" sz="2400" dirty="0"/>
            </a:p>
          </p:txBody>
        </p:sp>
        <p:sp>
          <p:nvSpPr>
            <p:cNvPr id="15" name="Rettangolo arrotondato 14"/>
            <p:cNvSpPr/>
            <p:nvPr/>
          </p:nvSpPr>
          <p:spPr>
            <a:xfrm>
              <a:off x="8993616" y="3050296"/>
              <a:ext cx="914400" cy="100584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t-IT" sz="2400" dirty="0" smtClean="0"/>
                <a:t>6</a:t>
              </a:r>
              <a:endParaRPr lang="it-IT" sz="2400" dirty="0"/>
            </a:p>
          </p:txBody>
        </p:sp>
        <p:sp>
          <p:nvSpPr>
            <p:cNvPr id="16" name="Freccia a destra 15"/>
            <p:cNvSpPr/>
            <p:nvPr/>
          </p:nvSpPr>
          <p:spPr>
            <a:xfrm>
              <a:off x="2171807" y="3353626"/>
              <a:ext cx="490295" cy="45387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200"/>
            </a:p>
          </p:txBody>
        </p:sp>
        <p:sp>
          <p:nvSpPr>
            <p:cNvPr id="17" name="Freccia a destra 16"/>
            <p:cNvSpPr/>
            <p:nvPr/>
          </p:nvSpPr>
          <p:spPr>
            <a:xfrm>
              <a:off x="3756841" y="3340631"/>
              <a:ext cx="490295" cy="45387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200"/>
            </a:p>
          </p:txBody>
        </p:sp>
        <p:sp>
          <p:nvSpPr>
            <p:cNvPr id="18" name="Freccia a destra 17"/>
            <p:cNvSpPr/>
            <p:nvPr/>
          </p:nvSpPr>
          <p:spPr>
            <a:xfrm>
              <a:off x="5294974" y="3312048"/>
              <a:ext cx="490295" cy="45387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200"/>
            </a:p>
          </p:txBody>
        </p:sp>
        <p:sp>
          <p:nvSpPr>
            <p:cNvPr id="19" name="Freccia a destra 18"/>
            <p:cNvSpPr/>
            <p:nvPr/>
          </p:nvSpPr>
          <p:spPr>
            <a:xfrm>
              <a:off x="6861739" y="3324423"/>
              <a:ext cx="490295" cy="45387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200"/>
            </a:p>
          </p:txBody>
        </p:sp>
        <p:sp>
          <p:nvSpPr>
            <p:cNvPr id="20" name="Freccia a destra 19"/>
            <p:cNvSpPr/>
            <p:nvPr/>
          </p:nvSpPr>
          <p:spPr>
            <a:xfrm>
              <a:off x="8421622" y="3324422"/>
              <a:ext cx="490295" cy="45387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200"/>
            </a:p>
          </p:txBody>
        </p:sp>
        <p:sp>
          <p:nvSpPr>
            <p:cNvPr id="21" name="Rettangolo arrotondato 20"/>
            <p:cNvSpPr/>
            <p:nvPr/>
          </p:nvSpPr>
          <p:spPr>
            <a:xfrm>
              <a:off x="10560270" y="3029529"/>
              <a:ext cx="914400" cy="100584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t-IT" sz="2400" dirty="0" smtClean="0"/>
                <a:t>7</a:t>
              </a:r>
              <a:endParaRPr lang="it-IT" sz="2400" dirty="0"/>
            </a:p>
          </p:txBody>
        </p:sp>
        <p:sp>
          <p:nvSpPr>
            <p:cNvPr id="22" name="Freccia a destra 21"/>
            <p:cNvSpPr/>
            <p:nvPr/>
          </p:nvSpPr>
          <p:spPr>
            <a:xfrm>
              <a:off x="9988995" y="3353626"/>
              <a:ext cx="490295" cy="45387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200"/>
            </a:p>
          </p:txBody>
        </p:sp>
        <p:sp>
          <p:nvSpPr>
            <p:cNvPr id="25" name="Freccia circolare in giù 24"/>
            <p:cNvSpPr/>
            <p:nvPr/>
          </p:nvSpPr>
          <p:spPr>
            <a:xfrm rot="10800000" flipV="1">
              <a:off x="7707980" y="2307252"/>
              <a:ext cx="1917577" cy="673579"/>
            </a:xfrm>
            <a:prstGeom prst="curvedDownArrow">
              <a:avLst/>
            </a:prstGeom>
            <a:ln>
              <a:headEnd type="none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200">
                <a:solidFill>
                  <a:schemeClr val="tx1"/>
                </a:solidFill>
              </a:endParaRPr>
            </a:p>
          </p:txBody>
        </p:sp>
      </p:grpSp>
      <p:sp>
        <p:nvSpPr>
          <p:cNvPr id="35" name="Segnaposto contenuto 3"/>
          <p:cNvSpPr txBox="1">
            <a:spLocks/>
          </p:cNvSpPr>
          <p:nvPr/>
        </p:nvSpPr>
        <p:spPr>
          <a:xfrm>
            <a:off x="1013212" y="1913585"/>
            <a:ext cx="3787387" cy="7229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ct val="3000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ct val="30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ct val="30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ct val="30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ct val="30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b="1" dirty="0" err="1" smtClean="0">
                <a:solidFill>
                  <a:schemeClr val="tx1"/>
                </a:solidFill>
              </a:rPr>
              <a:t>Module</a:t>
            </a:r>
            <a:r>
              <a:rPr lang="it-IT" sz="2000" dirty="0" smtClean="0">
                <a:solidFill>
                  <a:schemeClr val="tx1"/>
                </a:solidFill>
              </a:rPr>
              <a:t> </a:t>
            </a:r>
            <a:r>
              <a:rPr lang="it-IT" sz="2000" dirty="0" err="1" smtClean="0">
                <a:solidFill>
                  <a:schemeClr val="tx1"/>
                </a:solidFill>
              </a:rPr>
              <a:t>is</a:t>
            </a:r>
            <a:r>
              <a:rPr lang="it-IT" sz="2000" dirty="0" smtClean="0">
                <a:solidFill>
                  <a:schemeClr val="tx1"/>
                </a:solidFill>
              </a:rPr>
              <a:t> </a:t>
            </a:r>
            <a:r>
              <a:rPr lang="it-IT" sz="2000" dirty="0" err="1" smtClean="0">
                <a:solidFill>
                  <a:schemeClr val="tx1"/>
                </a:solidFill>
              </a:rPr>
              <a:t>like</a:t>
            </a:r>
            <a:r>
              <a:rPr lang="it-IT" sz="2000" dirty="0" smtClean="0">
                <a:solidFill>
                  <a:schemeClr val="tx1"/>
                </a:solidFill>
              </a:rPr>
              <a:t> a </a:t>
            </a:r>
            <a:r>
              <a:rPr lang="it-IT" sz="2000" dirty="0" err="1" smtClean="0">
                <a:solidFill>
                  <a:schemeClr val="tx1"/>
                </a:solidFill>
              </a:rPr>
              <a:t>piece</a:t>
            </a:r>
            <a:r>
              <a:rPr lang="it-IT" sz="2000" dirty="0" smtClean="0">
                <a:solidFill>
                  <a:schemeClr val="tx1"/>
                </a:solidFill>
              </a:rPr>
              <a:t> of Lego</a:t>
            </a:r>
            <a:endParaRPr lang="it-IT" sz="2000" dirty="0">
              <a:solidFill>
                <a:schemeClr val="tx1"/>
              </a:solidFill>
            </a:endParaRPr>
          </a:p>
        </p:txBody>
      </p:sp>
      <p:pic>
        <p:nvPicPr>
          <p:cNvPr id="36" name="Picture 12" descr="http://tf3dm.com/imgd/l47649-lego-brick-8x2-6003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075" y="1654820"/>
            <a:ext cx="2080677" cy="1167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http://cdn.zmescience.com/wp-content/uploads/2013/09/f196_lego_ultimate_building_set_part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5343" y="3152903"/>
            <a:ext cx="1673217" cy="1031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Rettangolo 37"/>
          <p:cNvSpPr/>
          <p:nvPr/>
        </p:nvSpPr>
        <p:spPr>
          <a:xfrm>
            <a:off x="945267" y="3354943"/>
            <a:ext cx="54190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dirty="0"/>
              <a:t>A </a:t>
            </a:r>
            <a:r>
              <a:rPr lang="it-IT" sz="2400" b="1" dirty="0" err="1"/>
              <a:t>project</a:t>
            </a:r>
            <a:r>
              <a:rPr lang="it-IT" sz="2400" b="1" dirty="0"/>
              <a:t> </a:t>
            </a:r>
            <a:r>
              <a:rPr lang="it-IT" sz="2400" dirty="0" err="1" smtClean="0"/>
              <a:t>needs</a:t>
            </a:r>
            <a:r>
              <a:rPr lang="it-IT" sz="2400" dirty="0" smtClean="0"/>
              <a:t> </a:t>
            </a:r>
            <a:r>
              <a:rPr lang="it-IT" sz="2400" dirty="0" err="1"/>
              <a:t>one</a:t>
            </a:r>
            <a:r>
              <a:rPr lang="it-IT" sz="2400" dirty="0"/>
              <a:t> or more </a:t>
            </a:r>
            <a:r>
              <a:rPr lang="it-IT" sz="2400" dirty="0" err="1"/>
              <a:t>modules</a:t>
            </a:r>
            <a:endParaRPr lang="it-IT" sz="24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013212" y="4891381"/>
            <a:ext cx="81262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2400" dirty="0" smtClean="0"/>
              <a:t>A </a:t>
            </a:r>
            <a:r>
              <a:rPr lang="it-IT" sz="2400" dirty="0" err="1" smtClean="0"/>
              <a:t>module</a:t>
            </a:r>
            <a:r>
              <a:rPr lang="it-IT" sz="2400" dirty="0" smtClean="0"/>
              <a:t> </a:t>
            </a:r>
            <a:r>
              <a:rPr lang="it-IT" sz="2400" dirty="0" err="1" smtClean="0"/>
              <a:t>is</a:t>
            </a:r>
            <a:r>
              <a:rPr lang="it-IT" sz="2400" dirty="0" smtClean="0"/>
              <a:t> </a:t>
            </a:r>
            <a:r>
              <a:rPr lang="it-IT" sz="2400" dirty="0" err="1" smtClean="0"/>
              <a:t>important</a:t>
            </a:r>
            <a:r>
              <a:rPr lang="it-IT" sz="2400" dirty="0" smtClean="0"/>
              <a:t> </a:t>
            </a:r>
            <a:br>
              <a:rPr lang="it-IT" sz="2400" dirty="0" smtClean="0"/>
            </a:br>
            <a:r>
              <a:rPr lang="it-IT" sz="2400" dirty="0" err="1" smtClean="0"/>
              <a:t>we</a:t>
            </a:r>
            <a:r>
              <a:rPr lang="it-IT" sz="2400" dirty="0" smtClean="0"/>
              <a:t> </a:t>
            </a:r>
            <a:r>
              <a:rPr lang="it-IT" sz="2400" dirty="0" err="1" smtClean="0"/>
              <a:t>need</a:t>
            </a:r>
            <a:r>
              <a:rPr lang="it-IT" sz="2400" dirty="0" smtClean="0"/>
              <a:t> a </a:t>
            </a:r>
            <a:r>
              <a:rPr lang="it-IT" sz="2400" b="1" dirty="0" err="1" smtClean="0"/>
              <a:t>good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methodology</a:t>
            </a:r>
            <a:r>
              <a:rPr lang="it-IT" sz="2400" b="1" dirty="0" smtClean="0"/>
              <a:t> </a:t>
            </a:r>
            <a:r>
              <a:rPr lang="it-IT" sz="2400" dirty="0" smtClean="0"/>
              <a:t>for </a:t>
            </a:r>
            <a:r>
              <a:rPr lang="it-IT" sz="2400" b="1" dirty="0" err="1" smtClean="0"/>
              <a:t>developing</a:t>
            </a:r>
            <a:r>
              <a:rPr lang="it-IT" sz="2400" b="1" dirty="0"/>
              <a:t> </a:t>
            </a:r>
            <a:r>
              <a:rPr lang="it-IT" sz="2400" b="1" dirty="0" smtClean="0"/>
              <a:t>a </a:t>
            </a:r>
            <a:r>
              <a:rPr lang="it-IT" sz="2400" b="1" dirty="0" err="1" smtClean="0"/>
              <a:t>module</a:t>
            </a:r>
            <a:r>
              <a:rPr lang="it-IT" sz="2400" dirty="0" smtClean="0"/>
              <a:t>.</a:t>
            </a:r>
            <a:endParaRPr lang="it-IT" sz="2400" dirty="0"/>
          </a:p>
        </p:txBody>
      </p:sp>
      <p:cxnSp>
        <p:nvCxnSpPr>
          <p:cNvPr id="23" name="Connettore 1 22"/>
          <p:cNvCxnSpPr/>
          <p:nvPr/>
        </p:nvCxnSpPr>
        <p:spPr>
          <a:xfrm>
            <a:off x="905037" y="2745414"/>
            <a:ext cx="884099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1 23"/>
          <p:cNvCxnSpPr/>
          <p:nvPr/>
        </p:nvCxnSpPr>
        <p:spPr>
          <a:xfrm>
            <a:off x="898266" y="4312956"/>
            <a:ext cx="884099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Freccia circolare in giù 26"/>
          <p:cNvSpPr/>
          <p:nvPr/>
        </p:nvSpPr>
        <p:spPr>
          <a:xfrm rot="10800000" flipV="1">
            <a:off x="10647679" y="318750"/>
            <a:ext cx="1138419" cy="376188"/>
          </a:xfrm>
          <a:prstGeom prst="curvedDownArrow">
            <a:avLst/>
          </a:prstGeom>
          <a:ln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96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metto 2 3"/>
          <p:cNvSpPr/>
          <p:nvPr/>
        </p:nvSpPr>
        <p:spPr>
          <a:xfrm flipV="1">
            <a:off x="1431251" y="3450571"/>
            <a:ext cx="9841831" cy="1804737"/>
          </a:xfrm>
          <a:prstGeom prst="wedgeRoundRectCallout">
            <a:avLst>
              <a:gd name="adj1" fmla="val 10096"/>
              <a:gd name="adj2" fmla="val 99167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dirty="0"/>
              <a:t>Project </a:t>
            </a:r>
            <a:r>
              <a:rPr lang="it-IT" dirty="0" err="1" smtClean="0"/>
              <a:t>Step</a:t>
            </a:r>
            <a:r>
              <a:rPr lang="it-IT" dirty="0" smtClean="0"/>
              <a:t> 5:</a:t>
            </a:r>
            <a:br>
              <a:rPr lang="it-IT" dirty="0" smtClean="0"/>
            </a:br>
            <a:r>
              <a:rPr lang="it-IT" dirty="0" smtClean="0"/>
              <a:t> </a:t>
            </a:r>
            <a:r>
              <a:rPr lang="it-IT" dirty="0" err="1" smtClean="0"/>
              <a:t>Module</a:t>
            </a:r>
            <a:r>
              <a:rPr lang="it-IT" dirty="0" smtClean="0"/>
              <a:t> </a:t>
            </a:r>
            <a:r>
              <a:rPr lang="it-IT" dirty="0" err="1" smtClean="0"/>
              <a:t>development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important</a:t>
            </a:r>
            <a:r>
              <a:rPr lang="it-IT" dirty="0" smtClean="0"/>
              <a:t>!! Go inside</a:t>
            </a:r>
            <a:endParaRPr lang="it-IT" dirty="0"/>
          </a:p>
        </p:txBody>
      </p:sp>
      <p:grpSp>
        <p:nvGrpSpPr>
          <p:cNvPr id="26" name="Gruppo 25"/>
          <p:cNvGrpSpPr/>
          <p:nvPr/>
        </p:nvGrpSpPr>
        <p:grpSpPr>
          <a:xfrm>
            <a:off x="3222576" y="1388746"/>
            <a:ext cx="6258308" cy="1215322"/>
            <a:chOff x="1153143" y="2307252"/>
            <a:chExt cx="10321527" cy="1756787"/>
          </a:xfrm>
        </p:grpSpPr>
        <p:sp>
          <p:nvSpPr>
            <p:cNvPr id="10" name="Rettangolo arrotondato 9"/>
            <p:cNvSpPr/>
            <p:nvPr/>
          </p:nvSpPr>
          <p:spPr>
            <a:xfrm>
              <a:off x="1153143" y="3058199"/>
              <a:ext cx="914400" cy="100584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t-IT" sz="2400" dirty="0" smtClean="0"/>
                <a:t>1</a:t>
              </a:r>
              <a:endParaRPr lang="it-IT" sz="2400" dirty="0"/>
            </a:p>
          </p:txBody>
        </p:sp>
        <p:sp>
          <p:nvSpPr>
            <p:cNvPr id="11" name="Rettangolo arrotondato 10"/>
            <p:cNvSpPr/>
            <p:nvPr/>
          </p:nvSpPr>
          <p:spPr>
            <a:xfrm>
              <a:off x="2721238" y="3058199"/>
              <a:ext cx="914400" cy="100584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t-IT" sz="2400" dirty="0" smtClean="0"/>
                <a:t>2</a:t>
              </a:r>
              <a:endParaRPr lang="it-IT" sz="2400" dirty="0"/>
            </a:p>
          </p:txBody>
        </p:sp>
        <p:sp>
          <p:nvSpPr>
            <p:cNvPr id="12" name="Rettangolo arrotondato 11"/>
            <p:cNvSpPr/>
            <p:nvPr/>
          </p:nvSpPr>
          <p:spPr>
            <a:xfrm>
              <a:off x="4289333" y="3050296"/>
              <a:ext cx="914400" cy="100584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t-IT" sz="2400" dirty="0" smtClean="0"/>
                <a:t>3</a:t>
              </a:r>
              <a:endParaRPr lang="it-IT" sz="2400" dirty="0"/>
            </a:p>
          </p:txBody>
        </p:sp>
        <p:sp>
          <p:nvSpPr>
            <p:cNvPr id="13" name="Rettangolo arrotondato 12"/>
            <p:cNvSpPr/>
            <p:nvPr/>
          </p:nvSpPr>
          <p:spPr>
            <a:xfrm>
              <a:off x="5857428" y="3050296"/>
              <a:ext cx="914400" cy="100584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t-IT" sz="2400" dirty="0" smtClean="0"/>
                <a:t>4</a:t>
              </a:r>
              <a:endParaRPr lang="it-IT" sz="2400" dirty="0"/>
            </a:p>
          </p:txBody>
        </p:sp>
        <p:sp>
          <p:nvSpPr>
            <p:cNvPr id="14" name="Rettangolo arrotondato 13"/>
            <p:cNvSpPr/>
            <p:nvPr/>
          </p:nvSpPr>
          <p:spPr>
            <a:xfrm>
              <a:off x="7425523" y="3058199"/>
              <a:ext cx="914400" cy="1005840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2400" b="1" dirty="0" smtClean="0">
                  <a:solidFill>
                    <a:srgbClr val="FFFF00"/>
                  </a:solidFill>
                </a:rPr>
                <a:t>5</a:t>
              </a:r>
              <a:endParaRPr lang="it-IT" sz="2400" b="1" dirty="0">
                <a:solidFill>
                  <a:srgbClr val="FFFF00"/>
                </a:solidFill>
              </a:endParaRPr>
            </a:p>
          </p:txBody>
        </p:sp>
        <p:sp>
          <p:nvSpPr>
            <p:cNvPr id="15" name="Rettangolo arrotondato 14"/>
            <p:cNvSpPr/>
            <p:nvPr/>
          </p:nvSpPr>
          <p:spPr>
            <a:xfrm>
              <a:off x="8993616" y="3050296"/>
              <a:ext cx="914400" cy="100584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t-IT" sz="2400" dirty="0" smtClean="0"/>
                <a:t>6</a:t>
              </a:r>
              <a:endParaRPr lang="it-IT" sz="2400" dirty="0"/>
            </a:p>
          </p:txBody>
        </p:sp>
        <p:sp>
          <p:nvSpPr>
            <p:cNvPr id="16" name="Freccia a destra 15"/>
            <p:cNvSpPr/>
            <p:nvPr/>
          </p:nvSpPr>
          <p:spPr>
            <a:xfrm>
              <a:off x="2171807" y="3353626"/>
              <a:ext cx="490295" cy="45387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200"/>
            </a:p>
          </p:txBody>
        </p:sp>
        <p:sp>
          <p:nvSpPr>
            <p:cNvPr id="17" name="Freccia a destra 16"/>
            <p:cNvSpPr/>
            <p:nvPr/>
          </p:nvSpPr>
          <p:spPr>
            <a:xfrm>
              <a:off x="3756841" y="3340631"/>
              <a:ext cx="490295" cy="45387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200"/>
            </a:p>
          </p:txBody>
        </p:sp>
        <p:sp>
          <p:nvSpPr>
            <p:cNvPr id="18" name="Freccia a destra 17"/>
            <p:cNvSpPr/>
            <p:nvPr/>
          </p:nvSpPr>
          <p:spPr>
            <a:xfrm>
              <a:off x="5294974" y="3312048"/>
              <a:ext cx="490295" cy="45387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200"/>
            </a:p>
          </p:txBody>
        </p:sp>
        <p:sp>
          <p:nvSpPr>
            <p:cNvPr id="19" name="Freccia a destra 18"/>
            <p:cNvSpPr/>
            <p:nvPr/>
          </p:nvSpPr>
          <p:spPr>
            <a:xfrm>
              <a:off x="6861739" y="3324423"/>
              <a:ext cx="490295" cy="45387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200"/>
            </a:p>
          </p:txBody>
        </p:sp>
        <p:sp>
          <p:nvSpPr>
            <p:cNvPr id="20" name="Freccia a destra 19"/>
            <p:cNvSpPr/>
            <p:nvPr/>
          </p:nvSpPr>
          <p:spPr>
            <a:xfrm>
              <a:off x="8421622" y="3324422"/>
              <a:ext cx="490295" cy="45387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200"/>
            </a:p>
          </p:txBody>
        </p:sp>
        <p:sp>
          <p:nvSpPr>
            <p:cNvPr id="21" name="Rettangolo arrotondato 20"/>
            <p:cNvSpPr/>
            <p:nvPr/>
          </p:nvSpPr>
          <p:spPr>
            <a:xfrm>
              <a:off x="10560270" y="3029529"/>
              <a:ext cx="914400" cy="100584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t-IT" sz="2400" dirty="0" smtClean="0"/>
                <a:t>7</a:t>
              </a:r>
              <a:endParaRPr lang="it-IT" sz="2400" dirty="0"/>
            </a:p>
          </p:txBody>
        </p:sp>
        <p:sp>
          <p:nvSpPr>
            <p:cNvPr id="22" name="Freccia a destra 21"/>
            <p:cNvSpPr/>
            <p:nvPr/>
          </p:nvSpPr>
          <p:spPr>
            <a:xfrm>
              <a:off x="9988995" y="3353626"/>
              <a:ext cx="490295" cy="45387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200"/>
            </a:p>
          </p:txBody>
        </p:sp>
        <p:sp>
          <p:nvSpPr>
            <p:cNvPr id="25" name="Freccia circolare in giù 24"/>
            <p:cNvSpPr/>
            <p:nvPr/>
          </p:nvSpPr>
          <p:spPr>
            <a:xfrm rot="10800000" flipV="1">
              <a:off x="7707980" y="2307252"/>
              <a:ext cx="1917577" cy="673579"/>
            </a:xfrm>
            <a:prstGeom prst="curvedDownArrow">
              <a:avLst/>
            </a:prstGeom>
            <a:ln>
              <a:headEnd type="none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200">
                <a:solidFill>
                  <a:schemeClr val="tx1"/>
                </a:solidFill>
              </a:endParaRPr>
            </a:p>
          </p:txBody>
        </p:sp>
      </p:grpSp>
      <p:sp>
        <p:nvSpPr>
          <p:cNvPr id="23" name="Rettangolo arrotondato 22"/>
          <p:cNvSpPr/>
          <p:nvPr/>
        </p:nvSpPr>
        <p:spPr>
          <a:xfrm>
            <a:off x="1819698" y="3880495"/>
            <a:ext cx="914400" cy="10058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3600" dirty="0" smtClean="0"/>
              <a:t>1</a:t>
            </a:r>
            <a:endParaRPr lang="it-IT" sz="3600" dirty="0"/>
          </a:p>
        </p:txBody>
      </p:sp>
      <p:sp>
        <p:nvSpPr>
          <p:cNvPr id="24" name="Rettangolo arrotondato 23"/>
          <p:cNvSpPr/>
          <p:nvPr/>
        </p:nvSpPr>
        <p:spPr>
          <a:xfrm>
            <a:off x="3387793" y="3880495"/>
            <a:ext cx="914400" cy="10058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3600" dirty="0" smtClean="0"/>
              <a:t>2</a:t>
            </a:r>
            <a:endParaRPr lang="it-IT" sz="3600" dirty="0"/>
          </a:p>
        </p:txBody>
      </p:sp>
      <p:sp>
        <p:nvSpPr>
          <p:cNvPr id="27" name="Rettangolo arrotondato 26"/>
          <p:cNvSpPr/>
          <p:nvPr/>
        </p:nvSpPr>
        <p:spPr>
          <a:xfrm>
            <a:off x="4955888" y="3872592"/>
            <a:ext cx="914400" cy="10058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3600" dirty="0" smtClean="0"/>
              <a:t>3</a:t>
            </a:r>
            <a:endParaRPr lang="it-IT" sz="3600" dirty="0"/>
          </a:p>
        </p:txBody>
      </p:sp>
      <p:sp>
        <p:nvSpPr>
          <p:cNvPr id="28" name="Rettangolo arrotondato 27"/>
          <p:cNvSpPr/>
          <p:nvPr/>
        </p:nvSpPr>
        <p:spPr>
          <a:xfrm>
            <a:off x="6523983" y="3872592"/>
            <a:ext cx="914400" cy="10058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3600" dirty="0" smtClean="0"/>
              <a:t>4</a:t>
            </a:r>
            <a:endParaRPr lang="it-IT" sz="3600" dirty="0"/>
          </a:p>
        </p:txBody>
      </p:sp>
      <p:sp>
        <p:nvSpPr>
          <p:cNvPr id="29" name="Rettangolo arrotondato 28"/>
          <p:cNvSpPr/>
          <p:nvPr/>
        </p:nvSpPr>
        <p:spPr>
          <a:xfrm>
            <a:off x="8092078" y="3880495"/>
            <a:ext cx="914400" cy="10058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3600" dirty="0" smtClean="0"/>
              <a:t>5</a:t>
            </a:r>
            <a:endParaRPr lang="it-IT" sz="3600" dirty="0"/>
          </a:p>
        </p:txBody>
      </p:sp>
      <p:sp>
        <p:nvSpPr>
          <p:cNvPr id="30" name="Rettangolo arrotondato 29"/>
          <p:cNvSpPr/>
          <p:nvPr/>
        </p:nvSpPr>
        <p:spPr>
          <a:xfrm>
            <a:off x="9660171" y="3872592"/>
            <a:ext cx="914400" cy="10058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3600" dirty="0" smtClean="0"/>
              <a:t>6</a:t>
            </a:r>
            <a:endParaRPr lang="it-IT" sz="3600" dirty="0"/>
          </a:p>
        </p:txBody>
      </p:sp>
      <p:sp>
        <p:nvSpPr>
          <p:cNvPr id="31" name="Freccia a destra 30"/>
          <p:cNvSpPr/>
          <p:nvPr/>
        </p:nvSpPr>
        <p:spPr>
          <a:xfrm>
            <a:off x="2838362" y="4175922"/>
            <a:ext cx="490295" cy="453879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Freccia a destra 31"/>
          <p:cNvSpPr/>
          <p:nvPr/>
        </p:nvSpPr>
        <p:spPr>
          <a:xfrm>
            <a:off x="4423396" y="4162927"/>
            <a:ext cx="490295" cy="4538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Freccia a destra 32"/>
          <p:cNvSpPr/>
          <p:nvPr/>
        </p:nvSpPr>
        <p:spPr>
          <a:xfrm>
            <a:off x="5961529" y="4134344"/>
            <a:ext cx="490295" cy="4538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Freccia a destra 33"/>
          <p:cNvSpPr/>
          <p:nvPr/>
        </p:nvSpPr>
        <p:spPr>
          <a:xfrm>
            <a:off x="7528294" y="4146719"/>
            <a:ext cx="490295" cy="4538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" name="Freccia a destra 34"/>
          <p:cNvSpPr/>
          <p:nvPr/>
        </p:nvSpPr>
        <p:spPr>
          <a:xfrm>
            <a:off x="9088177" y="4146718"/>
            <a:ext cx="490295" cy="4538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ttangolo 2"/>
          <p:cNvSpPr/>
          <p:nvPr/>
        </p:nvSpPr>
        <p:spPr>
          <a:xfrm>
            <a:off x="1431251" y="5369465"/>
            <a:ext cx="1907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err="1"/>
              <a:t>Function</a:t>
            </a:r>
            <a:r>
              <a:rPr lang="it-IT" dirty="0"/>
              <a:t> </a:t>
            </a:r>
            <a:r>
              <a:rPr lang="it-IT" dirty="0" err="1"/>
              <a:t>analysis</a:t>
            </a:r>
            <a:endParaRPr lang="it-IT" dirty="0"/>
          </a:p>
          <a:p>
            <a:r>
              <a:rPr lang="it-IT" dirty="0" err="1"/>
              <a:t>Mockup</a:t>
            </a:r>
            <a:endParaRPr lang="it-IT" dirty="0"/>
          </a:p>
        </p:txBody>
      </p:sp>
      <p:sp>
        <p:nvSpPr>
          <p:cNvPr id="36" name="CasellaDiTesto 35"/>
          <p:cNvSpPr txBox="1"/>
          <p:nvPr/>
        </p:nvSpPr>
        <p:spPr>
          <a:xfrm>
            <a:off x="3275242" y="5620443"/>
            <a:ext cx="21467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Prototype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html, </a:t>
            </a:r>
            <a:r>
              <a:rPr lang="it-IT" dirty="0" err="1" smtClean="0"/>
              <a:t>css</a:t>
            </a:r>
            <a:r>
              <a:rPr lang="it-IT" dirty="0" smtClean="0"/>
              <a:t>, </a:t>
            </a:r>
            <a:r>
              <a:rPr lang="it-IT" dirty="0" err="1" smtClean="0"/>
              <a:t>angularJS</a:t>
            </a:r>
            <a:endParaRPr lang="it-IT" dirty="0"/>
          </a:p>
        </p:txBody>
      </p:sp>
      <p:sp>
        <p:nvSpPr>
          <p:cNvPr id="37" name="CasellaDiTesto 36"/>
          <p:cNvSpPr txBox="1"/>
          <p:nvPr/>
        </p:nvSpPr>
        <p:spPr>
          <a:xfrm>
            <a:off x="4770362" y="5340454"/>
            <a:ext cx="191930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Data </a:t>
            </a:r>
            <a:r>
              <a:rPr lang="it-IT" dirty="0" err="1" smtClean="0"/>
              <a:t>architecture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sz="1400" dirty="0" smtClean="0"/>
              <a:t>(database)</a:t>
            </a:r>
          </a:p>
          <a:p>
            <a:endParaRPr lang="it-IT" dirty="0"/>
          </a:p>
        </p:txBody>
      </p:sp>
      <p:sp>
        <p:nvSpPr>
          <p:cNvPr id="38" name="CasellaDiTesto 37"/>
          <p:cNvSpPr txBox="1"/>
          <p:nvPr/>
        </p:nvSpPr>
        <p:spPr>
          <a:xfrm>
            <a:off x="6525785" y="5897442"/>
            <a:ext cx="1054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Web API</a:t>
            </a:r>
          </a:p>
        </p:txBody>
      </p:sp>
      <p:sp>
        <p:nvSpPr>
          <p:cNvPr id="39" name="CasellaDiTesto 38"/>
          <p:cNvSpPr txBox="1"/>
          <p:nvPr/>
        </p:nvSpPr>
        <p:spPr>
          <a:xfrm>
            <a:off x="7982711" y="5376960"/>
            <a:ext cx="1152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Assembly</a:t>
            </a:r>
            <a:endParaRPr lang="it-IT" dirty="0"/>
          </a:p>
        </p:txBody>
      </p:sp>
      <p:sp>
        <p:nvSpPr>
          <p:cNvPr id="40" name="CasellaDiTesto 39"/>
          <p:cNvSpPr txBox="1"/>
          <p:nvPr/>
        </p:nvSpPr>
        <p:spPr>
          <a:xfrm>
            <a:off x="9828541" y="5771341"/>
            <a:ext cx="577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Test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122530" y="2564698"/>
            <a:ext cx="2715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u="sng" dirty="0" smtClean="0">
                <a:solidFill>
                  <a:srgbClr val="00B050"/>
                </a:solidFill>
              </a:rPr>
              <a:t>For </a:t>
            </a:r>
            <a:r>
              <a:rPr lang="it-IT" sz="2400" b="1" u="sng" dirty="0" err="1" smtClean="0">
                <a:solidFill>
                  <a:srgbClr val="00B050"/>
                </a:solidFill>
              </a:rPr>
              <a:t>each</a:t>
            </a:r>
            <a:r>
              <a:rPr lang="it-IT" sz="2400" b="1" u="sng" dirty="0" smtClean="0">
                <a:solidFill>
                  <a:srgbClr val="00B050"/>
                </a:solidFill>
              </a:rPr>
              <a:t> </a:t>
            </a:r>
            <a:r>
              <a:rPr lang="it-IT" sz="2400" b="1" u="sng" dirty="0" err="1" smtClean="0">
                <a:solidFill>
                  <a:srgbClr val="00B050"/>
                </a:solidFill>
              </a:rPr>
              <a:t>module</a:t>
            </a:r>
            <a:r>
              <a:rPr lang="it-IT" sz="2400" b="1" u="sng" dirty="0" smtClean="0">
                <a:solidFill>
                  <a:srgbClr val="00B050"/>
                </a:solidFill>
              </a:rPr>
              <a:t> in </a:t>
            </a:r>
            <a:r>
              <a:rPr lang="it-IT" sz="2400" b="1" u="sng" dirty="0" err="1" smtClean="0">
                <a:solidFill>
                  <a:srgbClr val="00B050"/>
                </a:solidFill>
              </a:rPr>
              <a:t>your</a:t>
            </a:r>
            <a:r>
              <a:rPr lang="it-IT" sz="2400" b="1" u="sng" dirty="0" smtClean="0">
                <a:solidFill>
                  <a:srgbClr val="00B050"/>
                </a:solidFill>
              </a:rPr>
              <a:t> </a:t>
            </a:r>
            <a:r>
              <a:rPr lang="it-IT" sz="2400" b="1" u="sng" dirty="0" err="1" smtClean="0">
                <a:solidFill>
                  <a:srgbClr val="00B050"/>
                </a:solidFill>
              </a:rPr>
              <a:t>project</a:t>
            </a:r>
            <a:endParaRPr lang="it-IT" sz="2400" b="1" u="sng" dirty="0" smtClean="0">
              <a:solidFill>
                <a:srgbClr val="00B050"/>
              </a:solidFill>
            </a:endParaRPr>
          </a:p>
          <a:p>
            <a:endParaRPr lang="it-IT" sz="2400" b="1" u="sng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02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4435" y="0"/>
            <a:ext cx="7396866" cy="1208868"/>
          </a:xfrm>
        </p:spPr>
        <p:txBody>
          <a:bodyPr>
            <a:normAutofit/>
          </a:bodyPr>
          <a:lstStyle/>
          <a:p>
            <a:r>
              <a:rPr lang="it-IT" b="1" dirty="0"/>
              <a:t>Project </a:t>
            </a:r>
            <a:r>
              <a:rPr lang="it-IT" dirty="0" err="1"/>
              <a:t>Step</a:t>
            </a:r>
            <a:r>
              <a:rPr lang="it-IT" dirty="0"/>
              <a:t> 5:</a:t>
            </a:r>
            <a:br>
              <a:rPr lang="it-IT" dirty="0"/>
            </a:br>
            <a:r>
              <a:rPr lang="it-IT" dirty="0" err="1"/>
              <a:t>Module</a:t>
            </a:r>
            <a:r>
              <a:rPr lang="it-IT" dirty="0"/>
              <a:t> </a:t>
            </a:r>
            <a:r>
              <a:rPr lang="it-IT" dirty="0" err="1"/>
              <a:t>development</a:t>
            </a:r>
            <a:endParaRPr lang="it-IT" dirty="0"/>
          </a:p>
        </p:txBody>
      </p:sp>
      <p:grpSp>
        <p:nvGrpSpPr>
          <p:cNvPr id="26" name="Gruppo 25"/>
          <p:cNvGrpSpPr/>
          <p:nvPr/>
        </p:nvGrpSpPr>
        <p:grpSpPr>
          <a:xfrm>
            <a:off x="8047239" y="432083"/>
            <a:ext cx="3912152" cy="635685"/>
            <a:chOff x="1153143" y="2307252"/>
            <a:chExt cx="10321527" cy="1756787"/>
          </a:xfrm>
        </p:grpSpPr>
        <p:sp>
          <p:nvSpPr>
            <p:cNvPr id="10" name="Rettangolo arrotondato 9"/>
            <p:cNvSpPr/>
            <p:nvPr/>
          </p:nvSpPr>
          <p:spPr>
            <a:xfrm>
              <a:off x="1153143" y="3058199"/>
              <a:ext cx="914400" cy="100584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t-IT" sz="2400" dirty="0" smtClean="0"/>
                <a:t>1</a:t>
              </a:r>
              <a:endParaRPr lang="it-IT" sz="2400" dirty="0"/>
            </a:p>
          </p:txBody>
        </p:sp>
        <p:sp>
          <p:nvSpPr>
            <p:cNvPr id="11" name="Rettangolo arrotondato 10"/>
            <p:cNvSpPr/>
            <p:nvPr/>
          </p:nvSpPr>
          <p:spPr>
            <a:xfrm>
              <a:off x="2721238" y="3058199"/>
              <a:ext cx="914400" cy="100584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t-IT" sz="2400" dirty="0" smtClean="0"/>
                <a:t>2</a:t>
              </a:r>
              <a:endParaRPr lang="it-IT" sz="2400" dirty="0"/>
            </a:p>
          </p:txBody>
        </p:sp>
        <p:sp>
          <p:nvSpPr>
            <p:cNvPr id="12" name="Rettangolo arrotondato 11"/>
            <p:cNvSpPr/>
            <p:nvPr/>
          </p:nvSpPr>
          <p:spPr>
            <a:xfrm>
              <a:off x="4289333" y="3050296"/>
              <a:ext cx="914400" cy="100584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t-IT" sz="2400" dirty="0" smtClean="0"/>
                <a:t>3</a:t>
              </a:r>
              <a:endParaRPr lang="it-IT" sz="2400" dirty="0"/>
            </a:p>
          </p:txBody>
        </p:sp>
        <p:sp>
          <p:nvSpPr>
            <p:cNvPr id="13" name="Rettangolo arrotondato 12"/>
            <p:cNvSpPr/>
            <p:nvPr/>
          </p:nvSpPr>
          <p:spPr>
            <a:xfrm>
              <a:off x="5857428" y="3050296"/>
              <a:ext cx="914400" cy="100584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t-IT" sz="2400" dirty="0" smtClean="0"/>
                <a:t>4</a:t>
              </a:r>
              <a:endParaRPr lang="it-IT" sz="2400" dirty="0"/>
            </a:p>
          </p:txBody>
        </p:sp>
        <p:sp>
          <p:nvSpPr>
            <p:cNvPr id="14" name="Rettangolo arrotondato 13"/>
            <p:cNvSpPr/>
            <p:nvPr/>
          </p:nvSpPr>
          <p:spPr>
            <a:xfrm>
              <a:off x="7425523" y="3058199"/>
              <a:ext cx="914400" cy="100584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t-IT" sz="2400" dirty="0" smtClean="0"/>
                <a:t>5</a:t>
              </a:r>
              <a:endParaRPr lang="it-IT" sz="2400" dirty="0"/>
            </a:p>
          </p:txBody>
        </p:sp>
        <p:sp>
          <p:nvSpPr>
            <p:cNvPr id="15" name="Rettangolo arrotondato 14"/>
            <p:cNvSpPr/>
            <p:nvPr/>
          </p:nvSpPr>
          <p:spPr>
            <a:xfrm>
              <a:off x="8993616" y="3050296"/>
              <a:ext cx="914400" cy="100584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t-IT" sz="2400" dirty="0" smtClean="0"/>
                <a:t>6</a:t>
              </a:r>
              <a:endParaRPr lang="it-IT" sz="2400" dirty="0"/>
            </a:p>
          </p:txBody>
        </p:sp>
        <p:sp>
          <p:nvSpPr>
            <p:cNvPr id="16" name="Freccia a destra 15"/>
            <p:cNvSpPr/>
            <p:nvPr/>
          </p:nvSpPr>
          <p:spPr>
            <a:xfrm>
              <a:off x="2171807" y="3353626"/>
              <a:ext cx="490295" cy="45387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200"/>
            </a:p>
          </p:txBody>
        </p:sp>
        <p:sp>
          <p:nvSpPr>
            <p:cNvPr id="17" name="Freccia a destra 16"/>
            <p:cNvSpPr/>
            <p:nvPr/>
          </p:nvSpPr>
          <p:spPr>
            <a:xfrm>
              <a:off x="3756841" y="3340631"/>
              <a:ext cx="490295" cy="45387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200"/>
            </a:p>
          </p:txBody>
        </p:sp>
        <p:sp>
          <p:nvSpPr>
            <p:cNvPr id="18" name="Freccia a destra 17"/>
            <p:cNvSpPr/>
            <p:nvPr/>
          </p:nvSpPr>
          <p:spPr>
            <a:xfrm>
              <a:off x="5294974" y="3312048"/>
              <a:ext cx="490295" cy="45387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200"/>
            </a:p>
          </p:txBody>
        </p:sp>
        <p:sp>
          <p:nvSpPr>
            <p:cNvPr id="19" name="Freccia a destra 18"/>
            <p:cNvSpPr/>
            <p:nvPr/>
          </p:nvSpPr>
          <p:spPr>
            <a:xfrm>
              <a:off x="6861739" y="3324423"/>
              <a:ext cx="490295" cy="45387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200"/>
            </a:p>
          </p:txBody>
        </p:sp>
        <p:sp>
          <p:nvSpPr>
            <p:cNvPr id="20" name="Freccia a destra 19"/>
            <p:cNvSpPr/>
            <p:nvPr/>
          </p:nvSpPr>
          <p:spPr>
            <a:xfrm>
              <a:off x="8421622" y="3324422"/>
              <a:ext cx="490295" cy="45387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200"/>
            </a:p>
          </p:txBody>
        </p:sp>
        <p:sp>
          <p:nvSpPr>
            <p:cNvPr id="21" name="Rettangolo arrotondato 20"/>
            <p:cNvSpPr/>
            <p:nvPr/>
          </p:nvSpPr>
          <p:spPr>
            <a:xfrm>
              <a:off x="10560270" y="3029529"/>
              <a:ext cx="914400" cy="100584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t-IT" sz="2400" dirty="0" smtClean="0"/>
                <a:t>7</a:t>
              </a:r>
              <a:endParaRPr lang="it-IT" sz="2400" dirty="0"/>
            </a:p>
          </p:txBody>
        </p:sp>
        <p:sp>
          <p:nvSpPr>
            <p:cNvPr id="22" name="Freccia a destra 21"/>
            <p:cNvSpPr/>
            <p:nvPr/>
          </p:nvSpPr>
          <p:spPr>
            <a:xfrm>
              <a:off x="9988995" y="3353626"/>
              <a:ext cx="490295" cy="45387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200"/>
            </a:p>
          </p:txBody>
        </p:sp>
        <p:sp>
          <p:nvSpPr>
            <p:cNvPr id="25" name="Freccia circolare in giù 24"/>
            <p:cNvSpPr/>
            <p:nvPr/>
          </p:nvSpPr>
          <p:spPr>
            <a:xfrm rot="10800000" flipV="1">
              <a:off x="7707980" y="2307252"/>
              <a:ext cx="1917577" cy="673579"/>
            </a:xfrm>
            <a:prstGeom prst="curvedDownArrow">
              <a:avLst/>
            </a:prstGeom>
            <a:ln>
              <a:headEnd type="none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200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37" name="Tabella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5158842"/>
              </p:ext>
            </p:extLst>
          </p:nvPr>
        </p:nvGraphicFramePr>
        <p:xfrm>
          <a:off x="982" y="1333195"/>
          <a:ext cx="12148536" cy="5452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3529"/>
                <a:gridCol w="3109985"/>
                <a:gridCol w="3325351"/>
                <a:gridCol w="2809964"/>
                <a:gridCol w="2429707"/>
              </a:tblGrid>
              <a:tr h="735980">
                <a:tc>
                  <a:txBody>
                    <a:bodyPr/>
                    <a:lstStyle/>
                    <a:p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err="1" smtClean="0"/>
                        <a:t>What</a:t>
                      </a:r>
                      <a:r>
                        <a:rPr lang="it-IT" sz="1600" dirty="0" smtClean="0"/>
                        <a:t> are</a:t>
                      </a:r>
                      <a:r>
                        <a:rPr lang="it-IT" sz="1600" baseline="0" dirty="0" smtClean="0"/>
                        <a:t> </a:t>
                      </a:r>
                      <a:r>
                        <a:rPr lang="it-IT" sz="1600" baseline="0" dirty="0" err="1" smtClean="0"/>
                        <a:t>my</a:t>
                      </a:r>
                      <a:r>
                        <a:rPr lang="it-IT" sz="1600" dirty="0" smtClean="0"/>
                        <a:t> </a:t>
                      </a:r>
                      <a:r>
                        <a:rPr lang="it-IT" sz="1600" dirty="0" err="1" smtClean="0"/>
                        <a:t>expectations</a:t>
                      </a:r>
                      <a:r>
                        <a:rPr lang="it-IT" sz="1600" dirty="0" smtClean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err="1" smtClean="0"/>
                        <a:t>Who</a:t>
                      </a:r>
                      <a:r>
                        <a:rPr lang="it-IT" sz="1600" dirty="0" smtClean="0"/>
                        <a:t> </a:t>
                      </a:r>
                      <a:r>
                        <a:rPr lang="it-IT" sz="1600" dirty="0" err="1" smtClean="0"/>
                        <a:t>is</a:t>
                      </a:r>
                      <a:r>
                        <a:rPr lang="it-IT" sz="1600" dirty="0" smtClean="0"/>
                        <a:t> </a:t>
                      </a:r>
                      <a:r>
                        <a:rPr lang="it-IT" sz="1600" dirty="0" err="1" smtClean="0"/>
                        <a:t>responsible</a:t>
                      </a:r>
                      <a:r>
                        <a:rPr lang="it-IT" sz="1600" dirty="0" smtClean="0"/>
                        <a:t>?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How can I </a:t>
                      </a:r>
                      <a:r>
                        <a:rPr lang="it-IT" sz="1600" dirty="0" err="1" smtClean="0"/>
                        <a:t>achieve</a:t>
                      </a:r>
                      <a:r>
                        <a:rPr lang="it-IT" sz="1600" dirty="0" smtClean="0"/>
                        <a:t> </a:t>
                      </a:r>
                      <a:r>
                        <a:rPr lang="it-IT" sz="1600" dirty="0" err="1" smtClean="0"/>
                        <a:t>it</a:t>
                      </a:r>
                      <a:r>
                        <a:rPr lang="it-IT" sz="1600" dirty="0" smtClean="0"/>
                        <a:t>?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What</a:t>
                      </a:r>
                      <a:r>
                        <a:rPr lang="it-IT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can help me?</a:t>
                      </a:r>
                      <a:br>
                        <a:rPr lang="it-IT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it-IT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(3° and 4° </a:t>
                      </a:r>
                      <a:r>
                        <a:rPr lang="it-IT" sz="16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ingredients</a:t>
                      </a:r>
                      <a:r>
                        <a:rPr lang="it-IT" sz="16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6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tools</a:t>
                      </a:r>
                      <a:r>
                        <a:rPr lang="it-IT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it-IT" sz="16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technologies</a:t>
                      </a:r>
                      <a:r>
                        <a:rPr lang="it-IT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/>
                </a:tc>
              </a:tr>
              <a:tr h="1158883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The team </a:t>
                      </a:r>
                      <a:r>
                        <a:rPr lang="it-IT" sz="1600" dirty="0" err="1" smtClean="0"/>
                        <a:t>understands</a:t>
                      </a:r>
                      <a:r>
                        <a:rPr lang="it-IT" sz="1600" dirty="0" smtClean="0"/>
                        <a:t> in</a:t>
                      </a:r>
                      <a:r>
                        <a:rPr lang="it-IT" sz="1600" baseline="0" dirty="0" smtClean="0"/>
                        <a:t> </a:t>
                      </a:r>
                      <a:r>
                        <a:rPr lang="it-IT" sz="1600" baseline="0" dirty="0" err="1" smtClean="0"/>
                        <a:t>detail</a:t>
                      </a:r>
                      <a:r>
                        <a:rPr lang="it-IT" sz="1600" baseline="0" dirty="0" smtClean="0"/>
                        <a:t> </a:t>
                      </a:r>
                      <a:r>
                        <a:rPr lang="it-IT" sz="1600" baseline="0" dirty="0" err="1" smtClean="0"/>
                        <a:t>what</a:t>
                      </a:r>
                      <a:r>
                        <a:rPr lang="it-IT" sz="1600" baseline="0" dirty="0" smtClean="0"/>
                        <a:t> </a:t>
                      </a:r>
                      <a:r>
                        <a:rPr lang="it-IT" sz="1600" baseline="0" dirty="0" err="1" smtClean="0"/>
                        <a:t>we</a:t>
                      </a:r>
                      <a:r>
                        <a:rPr lang="it-IT" sz="1600" baseline="0" dirty="0" smtClean="0"/>
                        <a:t> </a:t>
                      </a:r>
                      <a:r>
                        <a:rPr lang="it-IT" sz="1600" baseline="0" dirty="0" err="1" smtClean="0"/>
                        <a:t>want</a:t>
                      </a:r>
                      <a:r>
                        <a:rPr lang="it-IT" sz="1600" baseline="0" dirty="0" smtClean="0"/>
                        <a:t> to </a:t>
                      </a:r>
                      <a:r>
                        <a:rPr lang="it-IT" sz="1600" baseline="0" dirty="0" err="1" smtClean="0"/>
                        <a:t>develop</a:t>
                      </a:r>
                      <a:r>
                        <a:rPr lang="it-IT" sz="1600" baseline="0" dirty="0" smtClean="0"/>
                        <a:t>.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Analyst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err="1" smtClean="0"/>
                        <a:t>Function</a:t>
                      </a:r>
                      <a:r>
                        <a:rPr lang="it-IT" sz="1600" dirty="0" smtClean="0"/>
                        <a:t> </a:t>
                      </a:r>
                      <a:r>
                        <a:rPr lang="it-IT" sz="1600" dirty="0" err="1" smtClean="0"/>
                        <a:t>analysis</a:t>
                      </a:r>
                      <a:endParaRPr lang="it-IT" sz="1600" dirty="0" smtClean="0"/>
                    </a:p>
                    <a:p>
                      <a:r>
                        <a:rPr lang="it-IT" sz="1600" dirty="0" err="1" smtClean="0"/>
                        <a:t>Wireframe</a:t>
                      </a:r>
                      <a:endParaRPr lang="it-IT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600" dirty="0"/>
                    </a:p>
                  </a:txBody>
                  <a:tcPr/>
                </a:tc>
              </a:tr>
              <a:tr h="9432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dirty="0" smtClean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err="1" smtClean="0"/>
                        <a:t>Prototype</a:t>
                      </a:r>
                      <a:r>
                        <a:rPr lang="it-IT" sz="1600" baseline="0" dirty="0" smtClean="0"/>
                        <a:t> for </a:t>
                      </a:r>
                      <a:r>
                        <a:rPr lang="it-IT" sz="1600" baseline="0" dirty="0" err="1" smtClean="0"/>
                        <a:t>customer</a:t>
                      </a:r>
                      <a:r>
                        <a:rPr lang="it-IT" sz="1600" baseline="0" dirty="0" smtClean="0"/>
                        <a:t> </a:t>
                      </a:r>
                      <a:br>
                        <a:rPr lang="it-IT" sz="1600" baseline="0" dirty="0" smtClean="0"/>
                      </a:br>
                      <a:r>
                        <a:rPr lang="it-IT" sz="1600" baseline="0" dirty="0" smtClean="0"/>
                        <a:t>(</a:t>
                      </a:r>
                      <a:r>
                        <a:rPr lang="it-IT" sz="1600" baseline="0" dirty="0" err="1" smtClean="0"/>
                        <a:t>quick</a:t>
                      </a:r>
                      <a:r>
                        <a:rPr lang="it-IT" sz="1600" baseline="0" dirty="0" smtClean="0"/>
                        <a:t> demo)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Front-end </a:t>
                      </a:r>
                      <a:r>
                        <a:rPr lang="it-IT" sz="1600" dirty="0" err="1" smtClean="0"/>
                        <a:t>developer</a:t>
                      </a:r>
                      <a:r>
                        <a:rPr lang="it-IT" sz="1600" dirty="0" smtClean="0"/>
                        <a:t> and</a:t>
                      </a:r>
                      <a:r>
                        <a:rPr lang="it-IT" sz="1600" baseline="0" dirty="0" smtClean="0"/>
                        <a:t> </a:t>
                      </a:r>
                      <a:r>
                        <a:rPr lang="it-IT" sz="1600" baseline="0" dirty="0" err="1" smtClean="0"/>
                        <a:t>graphic</a:t>
                      </a:r>
                      <a:r>
                        <a:rPr lang="it-IT" sz="1600" baseline="0" dirty="0" smtClean="0"/>
                        <a:t> designer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err="1" smtClean="0"/>
                        <a:t>Prototype</a:t>
                      </a:r>
                      <a:r>
                        <a:rPr lang="it-IT" sz="1600" dirty="0" smtClean="0"/>
                        <a:t> </a:t>
                      </a:r>
                      <a:r>
                        <a:rPr lang="it-IT" sz="1600" dirty="0" err="1" smtClean="0"/>
                        <a:t>using</a:t>
                      </a:r>
                      <a:r>
                        <a:rPr lang="it-IT" sz="1600" dirty="0" smtClean="0"/>
                        <a:t/>
                      </a:r>
                      <a:br>
                        <a:rPr lang="it-IT" sz="1600" dirty="0" smtClean="0"/>
                      </a:br>
                      <a:r>
                        <a:rPr lang="it-IT" sz="1600" dirty="0" smtClean="0"/>
                        <a:t>html, </a:t>
                      </a:r>
                      <a:r>
                        <a:rPr lang="it-IT" sz="1600" dirty="0" err="1" smtClean="0"/>
                        <a:t>css</a:t>
                      </a:r>
                      <a:r>
                        <a:rPr lang="it-IT" sz="1600" dirty="0" smtClean="0"/>
                        <a:t>, </a:t>
                      </a:r>
                      <a:r>
                        <a:rPr lang="it-IT" sz="1600" dirty="0" err="1" smtClean="0"/>
                        <a:t>angularJS</a:t>
                      </a:r>
                      <a:endParaRPr lang="it-IT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600" dirty="0"/>
                    </a:p>
                  </a:txBody>
                  <a:tcPr/>
                </a:tc>
              </a:tr>
              <a:tr h="5197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 smtClean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err="1" smtClean="0"/>
                        <a:t>Build</a:t>
                      </a:r>
                      <a:r>
                        <a:rPr lang="it-IT" sz="1600" dirty="0" smtClean="0"/>
                        <a:t> </a:t>
                      </a:r>
                      <a:r>
                        <a:rPr lang="it-IT" sz="1600" dirty="0" err="1" smtClean="0"/>
                        <a:t>tables</a:t>
                      </a:r>
                      <a:r>
                        <a:rPr lang="it-IT" sz="1600" dirty="0" smtClean="0"/>
                        <a:t> and </a:t>
                      </a:r>
                      <a:r>
                        <a:rPr lang="it-IT" sz="1600" baseline="0" dirty="0" err="1" smtClean="0"/>
                        <a:t>stored</a:t>
                      </a:r>
                      <a:r>
                        <a:rPr lang="it-IT" sz="1600" baseline="0" dirty="0" smtClean="0"/>
                        <a:t> </a:t>
                      </a:r>
                      <a:r>
                        <a:rPr lang="it-IT" sz="1600" baseline="0" dirty="0" err="1" smtClean="0"/>
                        <a:t>procedures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Database</a:t>
                      </a:r>
                      <a:r>
                        <a:rPr lang="it-IT" sz="1600" baseline="0" dirty="0" smtClean="0"/>
                        <a:t> </a:t>
                      </a:r>
                      <a:r>
                        <a:rPr lang="it-IT" sz="1600" baseline="0" dirty="0" err="1" smtClean="0"/>
                        <a:t>architect</a:t>
                      </a:r>
                      <a:r>
                        <a:rPr lang="it-IT" sz="1600" baseline="0" dirty="0" smtClean="0"/>
                        <a:t> and </a:t>
                      </a:r>
                      <a:r>
                        <a:rPr lang="it-IT" sz="1600" baseline="0" dirty="0" err="1" smtClean="0"/>
                        <a:t>.net</a:t>
                      </a:r>
                      <a:r>
                        <a:rPr lang="it-IT" sz="1600" baseline="0" dirty="0" smtClean="0"/>
                        <a:t> </a:t>
                      </a:r>
                      <a:r>
                        <a:rPr lang="it-IT" sz="1600" baseline="0" dirty="0" err="1" smtClean="0"/>
                        <a:t>developer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smtClean="0"/>
                        <a:t>Data </a:t>
                      </a:r>
                      <a:r>
                        <a:rPr lang="it-IT" sz="1600" dirty="0" err="1" smtClean="0"/>
                        <a:t>architecture</a:t>
                      </a:r>
                      <a:r>
                        <a:rPr lang="it-IT" sz="1600" dirty="0" smtClean="0"/>
                        <a:t/>
                      </a:r>
                      <a:br>
                        <a:rPr lang="it-IT" sz="1600" dirty="0" smtClean="0"/>
                      </a:br>
                      <a:r>
                        <a:rPr lang="it-IT" sz="1200" dirty="0" smtClean="0"/>
                        <a:t>(database)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600" dirty="0"/>
                    </a:p>
                  </a:txBody>
                  <a:tcPr/>
                </a:tc>
              </a:tr>
              <a:tr h="7276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smtClean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err="1" smtClean="0"/>
                        <a:t>Creating</a:t>
                      </a:r>
                      <a:r>
                        <a:rPr lang="it-IT" sz="1600" dirty="0" smtClean="0"/>
                        <a:t>  </a:t>
                      </a:r>
                      <a:r>
                        <a:rPr lang="it-IT" sz="1600" dirty="0" err="1" smtClean="0"/>
                        <a:t>c#</a:t>
                      </a:r>
                      <a:r>
                        <a:rPr lang="it-IT" sz="1600" dirty="0" smtClean="0"/>
                        <a:t> </a:t>
                      </a:r>
                      <a:r>
                        <a:rPr lang="it-IT" sz="1600" dirty="0" err="1" smtClean="0"/>
                        <a:t>classes</a:t>
                      </a:r>
                      <a:r>
                        <a:rPr lang="it-IT" sz="1600" dirty="0" smtClean="0"/>
                        <a:t> and</a:t>
                      </a:r>
                      <a:r>
                        <a:rPr lang="it-IT" sz="1600" baseline="0" dirty="0" smtClean="0"/>
                        <a:t> </a:t>
                      </a:r>
                      <a:r>
                        <a:rPr lang="it-IT" sz="1600" dirty="0" err="1" smtClean="0"/>
                        <a:t>algorithms</a:t>
                      </a:r>
                      <a:r>
                        <a:rPr lang="it-IT" sz="1600" baseline="0" dirty="0" smtClean="0"/>
                        <a:t>.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aseline="0" dirty="0" err="1" smtClean="0"/>
                        <a:t>.net</a:t>
                      </a:r>
                      <a:r>
                        <a:rPr lang="it-IT" sz="1600" baseline="0" dirty="0" smtClean="0"/>
                        <a:t> </a:t>
                      </a:r>
                      <a:r>
                        <a:rPr lang="it-IT" sz="1600" baseline="0" dirty="0" err="1" smtClean="0"/>
                        <a:t>developer</a:t>
                      </a:r>
                      <a:endParaRPr lang="it-IT" sz="1600" dirty="0" smtClean="0"/>
                    </a:p>
                    <a:p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smtClean="0"/>
                        <a:t>Web API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600" dirty="0"/>
                    </a:p>
                  </a:txBody>
                  <a:tcPr/>
                </a:tc>
              </a:tr>
              <a:tr h="6256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smtClean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err="1" smtClean="0"/>
                        <a:t>Frontend</a:t>
                      </a:r>
                      <a:r>
                        <a:rPr lang="it-IT" sz="1600" baseline="0" dirty="0" smtClean="0"/>
                        <a:t> and </a:t>
                      </a:r>
                      <a:r>
                        <a:rPr lang="it-IT" sz="1600" baseline="0" dirty="0" err="1" smtClean="0"/>
                        <a:t>logic</a:t>
                      </a:r>
                      <a:r>
                        <a:rPr lang="it-IT" sz="1600" baseline="0" dirty="0" smtClean="0"/>
                        <a:t> </a:t>
                      </a:r>
                      <a:r>
                        <a:rPr lang="it-IT" sz="1600" baseline="0" dirty="0" err="1" smtClean="0"/>
                        <a:t>together</a:t>
                      </a:r>
                      <a:r>
                        <a:rPr lang="it-IT" sz="1600" dirty="0" smtClean="0"/>
                        <a:t>.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aseline="0" dirty="0" err="1" smtClean="0"/>
                        <a:t>.net</a:t>
                      </a:r>
                      <a:r>
                        <a:rPr lang="it-IT" sz="1600" baseline="0" dirty="0" smtClean="0"/>
                        <a:t> and </a:t>
                      </a:r>
                      <a:r>
                        <a:rPr lang="it-IT" sz="1600" dirty="0" smtClean="0"/>
                        <a:t>front-end </a:t>
                      </a:r>
                      <a:r>
                        <a:rPr lang="it-IT" sz="1600" baseline="0" dirty="0" err="1" smtClean="0"/>
                        <a:t>developer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smtClean="0"/>
                        <a:t>Assembly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600" dirty="0"/>
                    </a:p>
                  </a:txBody>
                  <a:tcPr/>
                </a:tc>
              </a:tr>
              <a:tr h="5953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smtClean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err="1" smtClean="0"/>
                        <a:t>Testing</a:t>
                      </a:r>
                      <a:r>
                        <a:rPr lang="it-IT" sz="1600" baseline="0" dirty="0" smtClean="0"/>
                        <a:t> and </a:t>
                      </a:r>
                      <a:r>
                        <a:rPr lang="it-IT" sz="1600" baseline="0" dirty="0" err="1" smtClean="0"/>
                        <a:t>bugfixing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Developers and </a:t>
                      </a:r>
                      <a:r>
                        <a:rPr lang="it-IT" sz="1600" dirty="0" err="1" smtClean="0"/>
                        <a:t>analyst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smtClean="0"/>
                        <a:t>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3" name="Picture 2" descr="http://blog.trello.com/wp-content/uploads/2011/09/03-Trello-300x17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4714" y="2344134"/>
            <a:ext cx="961564" cy="554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ttp://www.microsoft.com/presspass/images/gallery/logos/vs_v_prin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7686" y="4928617"/>
            <a:ext cx="1442248" cy="56203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https://angularjs.org/img/AngularJS-larg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4825" y="3809108"/>
            <a:ext cx="1434566" cy="404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http://www.hostingtalk.it/wp-content/uploads/2013/11/node-js-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4097" y="3210214"/>
            <a:ext cx="1275559" cy="637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http://www.honestcanadian.com/wp-content/uploads/2015/01/ssms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959" y="4261486"/>
            <a:ext cx="1213507" cy="52753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ttp://www.microsoft.com/presspass/images/gallery/logos/vs_v_prin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2199" y="5604008"/>
            <a:ext cx="1442248" cy="56203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http://wizblog.it/wp-content/uploads/2014/09/browser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3942" y="6249326"/>
            <a:ext cx="1121917" cy="480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c758482.r82.cf2.rackcdn.com/sublime_text_icon_2181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5044" y="3275375"/>
            <a:ext cx="563142" cy="563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http://c758482.r82.cf2.rackcdn.com/sublime_text_icon_2181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2623" y="5593081"/>
            <a:ext cx="563142" cy="563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Freccia circolare in giù 33"/>
          <p:cNvSpPr/>
          <p:nvPr/>
        </p:nvSpPr>
        <p:spPr>
          <a:xfrm rot="10800000" flipV="1">
            <a:off x="10647679" y="318750"/>
            <a:ext cx="1138419" cy="376188"/>
          </a:xfrm>
          <a:prstGeom prst="curvedDownArrow">
            <a:avLst/>
          </a:prstGeom>
          <a:ln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pic>
        <p:nvPicPr>
          <p:cNvPr id="2052" name="Picture 4" descr="http://www.molecularecologist.com/wp-content/uploads/2013/11/github-logo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0854" y="3333716"/>
            <a:ext cx="713088" cy="475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http://www.molecularecologist.com/wp-content/uploads/2013/11/github-logo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2111" y="8534877"/>
            <a:ext cx="223008" cy="1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cdn.instructables.com/F4N/CMI2/HSVH0DQL/F4NCMI2HSVH0DQL.LARGE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1441" y="3776458"/>
            <a:ext cx="433425" cy="4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http://www.molecularecologist.com/wp-content/uploads/2013/11/github-logo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7333" y="4953353"/>
            <a:ext cx="713088" cy="475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http://www.molecularecologist.com/wp-content/uploads/2013/11/github-logo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0029" y="5689520"/>
            <a:ext cx="582594" cy="388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178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4435" y="0"/>
            <a:ext cx="7396866" cy="1208868"/>
          </a:xfrm>
        </p:spPr>
        <p:txBody>
          <a:bodyPr>
            <a:normAutofit/>
          </a:bodyPr>
          <a:lstStyle/>
          <a:p>
            <a:r>
              <a:rPr lang="it-IT" b="1" dirty="0" smtClean="0"/>
              <a:t>Project </a:t>
            </a:r>
            <a:r>
              <a:rPr lang="it-IT" dirty="0" err="1" smtClean="0"/>
              <a:t>Step</a:t>
            </a:r>
            <a:r>
              <a:rPr lang="it-IT" dirty="0" smtClean="0"/>
              <a:t> 6: </a:t>
            </a:r>
            <a:br>
              <a:rPr lang="it-IT" dirty="0" smtClean="0"/>
            </a:br>
            <a:r>
              <a:rPr lang="it-IT" dirty="0" smtClean="0"/>
              <a:t>Assembly (</a:t>
            </a:r>
            <a:r>
              <a:rPr lang="it-IT" dirty="0" err="1" smtClean="0"/>
              <a:t>all</a:t>
            </a:r>
            <a:r>
              <a:rPr lang="it-IT" dirty="0" smtClean="0"/>
              <a:t> </a:t>
            </a:r>
            <a:r>
              <a:rPr lang="it-IT" dirty="0" err="1"/>
              <a:t>pieces</a:t>
            </a:r>
            <a:r>
              <a:rPr lang="it-IT" dirty="0"/>
              <a:t> </a:t>
            </a:r>
            <a:r>
              <a:rPr lang="it-IT" dirty="0" err="1"/>
              <a:t>together</a:t>
            </a:r>
            <a:r>
              <a:rPr lang="it-IT" dirty="0"/>
              <a:t>)</a:t>
            </a:r>
            <a:r>
              <a:rPr lang="it-IT" dirty="0" smtClean="0"/>
              <a:t> </a:t>
            </a:r>
            <a:endParaRPr lang="it-IT" dirty="0"/>
          </a:p>
        </p:txBody>
      </p:sp>
      <p:grpSp>
        <p:nvGrpSpPr>
          <p:cNvPr id="26" name="Gruppo 25"/>
          <p:cNvGrpSpPr/>
          <p:nvPr/>
        </p:nvGrpSpPr>
        <p:grpSpPr>
          <a:xfrm>
            <a:off x="8047239" y="432083"/>
            <a:ext cx="3912152" cy="635685"/>
            <a:chOff x="1153143" y="2307252"/>
            <a:chExt cx="10321527" cy="1756787"/>
          </a:xfrm>
        </p:grpSpPr>
        <p:sp>
          <p:nvSpPr>
            <p:cNvPr id="10" name="Rettangolo arrotondato 9"/>
            <p:cNvSpPr/>
            <p:nvPr/>
          </p:nvSpPr>
          <p:spPr>
            <a:xfrm>
              <a:off x="1153143" y="3058199"/>
              <a:ext cx="914400" cy="100584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t-IT" sz="2400" dirty="0" smtClean="0"/>
                <a:t>1</a:t>
              </a:r>
              <a:endParaRPr lang="it-IT" sz="2400" dirty="0"/>
            </a:p>
          </p:txBody>
        </p:sp>
        <p:sp>
          <p:nvSpPr>
            <p:cNvPr id="11" name="Rettangolo arrotondato 10"/>
            <p:cNvSpPr/>
            <p:nvPr/>
          </p:nvSpPr>
          <p:spPr>
            <a:xfrm>
              <a:off x="2721238" y="3058199"/>
              <a:ext cx="914400" cy="100584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t-IT" sz="2400" dirty="0" smtClean="0"/>
                <a:t>2</a:t>
              </a:r>
              <a:endParaRPr lang="it-IT" sz="2400" dirty="0"/>
            </a:p>
          </p:txBody>
        </p:sp>
        <p:sp>
          <p:nvSpPr>
            <p:cNvPr id="12" name="Rettangolo arrotondato 11"/>
            <p:cNvSpPr/>
            <p:nvPr/>
          </p:nvSpPr>
          <p:spPr>
            <a:xfrm>
              <a:off x="4289333" y="3050296"/>
              <a:ext cx="914400" cy="100584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t-IT" sz="2400" dirty="0" smtClean="0"/>
                <a:t>3</a:t>
              </a:r>
              <a:endParaRPr lang="it-IT" sz="2400" dirty="0"/>
            </a:p>
          </p:txBody>
        </p:sp>
        <p:sp>
          <p:nvSpPr>
            <p:cNvPr id="13" name="Rettangolo arrotondato 12"/>
            <p:cNvSpPr/>
            <p:nvPr/>
          </p:nvSpPr>
          <p:spPr>
            <a:xfrm>
              <a:off x="5857428" y="3050296"/>
              <a:ext cx="914400" cy="100584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t-IT" sz="2400" dirty="0" smtClean="0"/>
                <a:t>4</a:t>
              </a:r>
              <a:endParaRPr lang="it-IT" sz="2400" dirty="0"/>
            </a:p>
          </p:txBody>
        </p:sp>
        <p:sp>
          <p:nvSpPr>
            <p:cNvPr id="14" name="Rettangolo arrotondato 13"/>
            <p:cNvSpPr/>
            <p:nvPr/>
          </p:nvSpPr>
          <p:spPr>
            <a:xfrm>
              <a:off x="7425523" y="3058199"/>
              <a:ext cx="914400" cy="100584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t-IT" sz="2400" dirty="0" smtClean="0"/>
                <a:t>5</a:t>
              </a:r>
              <a:endParaRPr lang="it-IT" sz="2400" dirty="0"/>
            </a:p>
          </p:txBody>
        </p:sp>
        <p:sp>
          <p:nvSpPr>
            <p:cNvPr id="15" name="Rettangolo arrotondato 14"/>
            <p:cNvSpPr/>
            <p:nvPr/>
          </p:nvSpPr>
          <p:spPr>
            <a:xfrm>
              <a:off x="8993616" y="3050296"/>
              <a:ext cx="914400" cy="100584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t-IT" sz="2400" dirty="0" smtClean="0"/>
                <a:t>6</a:t>
              </a:r>
              <a:endParaRPr lang="it-IT" sz="2400" dirty="0"/>
            </a:p>
          </p:txBody>
        </p:sp>
        <p:sp>
          <p:nvSpPr>
            <p:cNvPr id="16" name="Freccia a destra 15"/>
            <p:cNvSpPr/>
            <p:nvPr/>
          </p:nvSpPr>
          <p:spPr>
            <a:xfrm>
              <a:off x="2171807" y="3353626"/>
              <a:ext cx="490295" cy="45387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200"/>
            </a:p>
          </p:txBody>
        </p:sp>
        <p:sp>
          <p:nvSpPr>
            <p:cNvPr id="17" name="Freccia a destra 16"/>
            <p:cNvSpPr/>
            <p:nvPr/>
          </p:nvSpPr>
          <p:spPr>
            <a:xfrm>
              <a:off x="3756841" y="3340631"/>
              <a:ext cx="490295" cy="45387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200"/>
            </a:p>
          </p:txBody>
        </p:sp>
        <p:sp>
          <p:nvSpPr>
            <p:cNvPr id="18" name="Freccia a destra 17"/>
            <p:cNvSpPr/>
            <p:nvPr/>
          </p:nvSpPr>
          <p:spPr>
            <a:xfrm>
              <a:off x="5294974" y="3312048"/>
              <a:ext cx="490295" cy="45387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200"/>
            </a:p>
          </p:txBody>
        </p:sp>
        <p:sp>
          <p:nvSpPr>
            <p:cNvPr id="19" name="Freccia a destra 18"/>
            <p:cNvSpPr/>
            <p:nvPr/>
          </p:nvSpPr>
          <p:spPr>
            <a:xfrm>
              <a:off x="6861739" y="3324423"/>
              <a:ext cx="490295" cy="45387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200"/>
            </a:p>
          </p:txBody>
        </p:sp>
        <p:sp>
          <p:nvSpPr>
            <p:cNvPr id="20" name="Freccia a destra 19"/>
            <p:cNvSpPr/>
            <p:nvPr/>
          </p:nvSpPr>
          <p:spPr>
            <a:xfrm>
              <a:off x="8421622" y="3324422"/>
              <a:ext cx="490295" cy="45387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200"/>
            </a:p>
          </p:txBody>
        </p:sp>
        <p:sp>
          <p:nvSpPr>
            <p:cNvPr id="21" name="Rettangolo arrotondato 20"/>
            <p:cNvSpPr/>
            <p:nvPr/>
          </p:nvSpPr>
          <p:spPr>
            <a:xfrm>
              <a:off x="10560270" y="3029529"/>
              <a:ext cx="914400" cy="100584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t-IT" sz="2400" dirty="0" smtClean="0"/>
                <a:t>7</a:t>
              </a:r>
              <a:endParaRPr lang="it-IT" sz="2400" dirty="0"/>
            </a:p>
          </p:txBody>
        </p:sp>
        <p:sp>
          <p:nvSpPr>
            <p:cNvPr id="22" name="Freccia a destra 21"/>
            <p:cNvSpPr/>
            <p:nvPr/>
          </p:nvSpPr>
          <p:spPr>
            <a:xfrm>
              <a:off x="9988995" y="3353626"/>
              <a:ext cx="490295" cy="45387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200"/>
            </a:p>
          </p:txBody>
        </p:sp>
        <p:sp>
          <p:nvSpPr>
            <p:cNvPr id="25" name="Freccia circolare in giù 24"/>
            <p:cNvSpPr/>
            <p:nvPr/>
          </p:nvSpPr>
          <p:spPr>
            <a:xfrm rot="10800000" flipV="1">
              <a:off x="7707980" y="2307252"/>
              <a:ext cx="1917577" cy="673579"/>
            </a:xfrm>
            <a:prstGeom prst="curvedDownArrow">
              <a:avLst/>
            </a:prstGeom>
            <a:ln>
              <a:headEnd type="none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200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37" name="Tabella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681801"/>
              </p:ext>
            </p:extLst>
          </p:nvPr>
        </p:nvGraphicFramePr>
        <p:xfrm>
          <a:off x="253998" y="1612295"/>
          <a:ext cx="11705392" cy="29236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81682"/>
                <a:gridCol w="2571014"/>
                <a:gridCol w="2926348"/>
                <a:gridCol w="2926348"/>
              </a:tblGrid>
              <a:tr h="3967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dirty="0" err="1" smtClean="0"/>
                        <a:t>What</a:t>
                      </a:r>
                      <a:r>
                        <a:rPr lang="it-IT" sz="1800" dirty="0" smtClean="0"/>
                        <a:t> are</a:t>
                      </a:r>
                      <a:r>
                        <a:rPr lang="it-IT" sz="1800" baseline="0" dirty="0" smtClean="0"/>
                        <a:t> </a:t>
                      </a:r>
                      <a:r>
                        <a:rPr lang="it-IT" sz="1800" baseline="0" dirty="0" err="1" smtClean="0"/>
                        <a:t>my</a:t>
                      </a:r>
                      <a:r>
                        <a:rPr lang="it-IT" sz="1800" dirty="0" smtClean="0"/>
                        <a:t> </a:t>
                      </a:r>
                      <a:r>
                        <a:rPr lang="it-IT" sz="1800" dirty="0" err="1" smtClean="0"/>
                        <a:t>expectations</a:t>
                      </a:r>
                      <a:r>
                        <a:rPr lang="it-IT" sz="1800" dirty="0" smtClean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Who</a:t>
                      </a:r>
                      <a:r>
                        <a:rPr lang="it-IT" dirty="0" smtClean="0"/>
                        <a:t> </a:t>
                      </a:r>
                      <a:r>
                        <a:rPr lang="it-IT" dirty="0" err="1" smtClean="0"/>
                        <a:t>is</a:t>
                      </a:r>
                      <a:r>
                        <a:rPr lang="it-IT" dirty="0" smtClean="0"/>
                        <a:t> </a:t>
                      </a:r>
                      <a:r>
                        <a:rPr lang="it-IT" dirty="0" err="1" smtClean="0"/>
                        <a:t>responsible</a:t>
                      </a:r>
                      <a:r>
                        <a:rPr lang="it-IT" dirty="0" smtClean="0"/>
                        <a:t>?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dirty="0" smtClean="0"/>
                        <a:t>How can I </a:t>
                      </a:r>
                      <a:r>
                        <a:rPr lang="it-IT" sz="1800" dirty="0" err="1" smtClean="0"/>
                        <a:t>achieve</a:t>
                      </a:r>
                      <a:r>
                        <a:rPr lang="it-IT" sz="1800" dirty="0" smtClean="0"/>
                        <a:t> </a:t>
                      </a:r>
                      <a:r>
                        <a:rPr lang="it-IT" sz="1800" dirty="0" err="1" smtClean="0"/>
                        <a:t>it</a:t>
                      </a:r>
                      <a:r>
                        <a:rPr lang="it-IT" sz="1800" dirty="0" smtClean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What</a:t>
                      </a:r>
                      <a:r>
                        <a:rPr lang="it-IT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can help me?</a:t>
                      </a:r>
                      <a:br>
                        <a:rPr lang="it-IT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it-IT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(3° and 4° </a:t>
                      </a:r>
                      <a:r>
                        <a:rPr lang="it-IT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ingredients</a:t>
                      </a:r>
                      <a:r>
                        <a:rPr lang="it-IT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tools</a:t>
                      </a:r>
                      <a:r>
                        <a:rPr lang="it-IT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it-IT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technologies</a:t>
                      </a:r>
                      <a:r>
                        <a:rPr lang="it-IT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endParaRPr lang="it-IT" dirty="0"/>
                    </a:p>
                  </a:txBody>
                  <a:tcPr/>
                </a:tc>
              </a:tr>
              <a:tr h="867471"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What</a:t>
                      </a:r>
                      <a:r>
                        <a:rPr lang="it-IT" dirty="0" smtClean="0"/>
                        <a:t> </a:t>
                      </a:r>
                      <a:r>
                        <a:rPr lang="it-IT" dirty="0" err="1" smtClean="0"/>
                        <a:t>is</a:t>
                      </a:r>
                      <a:r>
                        <a:rPr lang="it-IT" baseline="0" dirty="0" smtClean="0"/>
                        <a:t> </a:t>
                      </a:r>
                      <a:r>
                        <a:rPr lang="it-IT" baseline="0" dirty="0" err="1" smtClean="0"/>
                        <a:t>working</a:t>
                      </a:r>
                      <a:r>
                        <a:rPr lang="it-IT" baseline="0" dirty="0" smtClean="0"/>
                        <a:t> and </a:t>
                      </a:r>
                      <a:r>
                        <a:rPr lang="it-IT" baseline="0" dirty="0" err="1" smtClean="0"/>
                        <a:t>what</a:t>
                      </a:r>
                      <a:r>
                        <a:rPr lang="it-IT" baseline="0" dirty="0" smtClean="0"/>
                        <a:t> </a:t>
                      </a:r>
                      <a:r>
                        <a:rPr lang="it-IT" baseline="0" dirty="0" err="1" smtClean="0"/>
                        <a:t>is</a:t>
                      </a:r>
                      <a:r>
                        <a:rPr lang="it-IT" baseline="0" dirty="0" smtClean="0"/>
                        <a:t> </a:t>
                      </a:r>
                      <a:r>
                        <a:rPr lang="it-IT" baseline="0" dirty="0" err="1" smtClean="0"/>
                        <a:t>not</a:t>
                      </a:r>
                      <a:r>
                        <a:rPr lang="it-IT" baseline="0" dirty="0" smtClean="0"/>
                        <a:t> </a:t>
                      </a:r>
                      <a:r>
                        <a:rPr lang="it-IT" baseline="0" dirty="0" err="1" smtClean="0"/>
                        <a:t>working</a:t>
                      </a:r>
                      <a:r>
                        <a:rPr lang="it-IT" baseline="0" dirty="0" smtClean="0"/>
                        <a:t>…</a:t>
                      </a:r>
                      <a:r>
                        <a:rPr lang="it-IT" baseline="0" dirty="0" err="1" smtClean="0"/>
                        <a:t>why</a:t>
                      </a:r>
                      <a:r>
                        <a:rPr lang="it-IT" baseline="0" dirty="0" smtClean="0"/>
                        <a:t>?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err="1" smtClean="0"/>
                        <a:t>All</a:t>
                      </a:r>
                      <a:r>
                        <a:rPr lang="it-IT" dirty="0" smtClean="0"/>
                        <a:t> team</a:t>
                      </a:r>
                    </a:p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Unit </a:t>
                      </a:r>
                      <a:r>
                        <a:rPr lang="it-IT" dirty="0" err="1" smtClean="0"/>
                        <a:t>testing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  <a:tr h="867471">
                <a:tc>
                  <a:txBody>
                    <a:bodyPr/>
                    <a:lstStyle/>
                    <a:p>
                      <a:r>
                        <a:rPr lang="it-IT" dirty="0" smtClean="0"/>
                        <a:t>To </a:t>
                      </a:r>
                      <a:r>
                        <a:rPr lang="it-IT" dirty="0" err="1" smtClean="0"/>
                        <a:t>close</a:t>
                      </a:r>
                      <a:r>
                        <a:rPr lang="it-IT" dirty="0" smtClean="0"/>
                        <a:t> </a:t>
                      </a:r>
                      <a:r>
                        <a:rPr lang="it-IT" dirty="0" err="1" smtClean="0"/>
                        <a:t>project</a:t>
                      </a:r>
                      <a:r>
                        <a:rPr lang="it-IT" dirty="0" smtClean="0"/>
                        <a:t> </a:t>
                      </a:r>
                      <a:r>
                        <a:rPr lang="it-IT" dirty="0" err="1" smtClean="0"/>
                        <a:t>development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err="1" smtClean="0"/>
                        <a:t>All</a:t>
                      </a:r>
                      <a:r>
                        <a:rPr lang="it-IT" dirty="0" smtClean="0"/>
                        <a:t> team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Passing</a:t>
                      </a:r>
                      <a:r>
                        <a:rPr lang="it-IT" baseline="0" dirty="0" smtClean="0"/>
                        <a:t> test </a:t>
                      </a:r>
                      <a:r>
                        <a:rPr lang="it-IT" baseline="0" dirty="0" err="1" smtClean="0"/>
                        <a:t>successfully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3" name="Picture 2" descr="http://wizblog.it/wp-content/uploads/2014/09/brows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8558" y="2799739"/>
            <a:ext cx="1890061" cy="810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ttps://community.apan.org/resized-image.ashx/__size/550x0/__key/communityserver-blogs-components-weblogfiles/00-00-00-41-00/6052.community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193" y="2882450"/>
            <a:ext cx="861771" cy="7050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7" name="Picture 2" descr="http://blog.trello.com/wp-content/uploads/2011/09/03-Trello-300x17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9318" y="2877831"/>
            <a:ext cx="1269762" cy="732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maxiomtech.com/wp-content/uploads/2013/07/DNNCorp_logo_lr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910" y="7425251"/>
            <a:ext cx="1142766" cy="448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https://community.apan.org/resized-image.ashx/__size/550x0/__key/communityserver-blogs-components-weblogfiles/00-00-00-41-00/6052.community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192" y="3695647"/>
            <a:ext cx="861771" cy="7050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" name="Picture 2" descr="http://wizblog.it/wp-content/uploads/2014/09/brows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4115" y="3720170"/>
            <a:ext cx="1890061" cy="810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http://blog.trello.com/wp-content/uploads/2011/09/03-Trello-300x17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4806" y="3759069"/>
            <a:ext cx="1269762" cy="732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Freccia circolare in giù 30"/>
          <p:cNvSpPr/>
          <p:nvPr/>
        </p:nvSpPr>
        <p:spPr>
          <a:xfrm rot="10800000" flipV="1">
            <a:off x="10647679" y="318750"/>
            <a:ext cx="1138419" cy="376188"/>
          </a:xfrm>
          <a:prstGeom prst="curvedDownArrow">
            <a:avLst/>
          </a:prstGeom>
          <a:ln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87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err="1" smtClean="0"/>
              <a:t>Step</a:t>
            </a:r>
            <a:r>
              <a:rPr lang="it-IT" dirty="0" smtClean="0"/>
              <a:t> 7: Test and bug fixing</a:t>
            </a:r>
            <a:endParaRPr lang="it-IT" dirty="0"/>
          </a:p>
        </p:txBody>
      </p:sp>
      <p:grpSp>
        <p:nvGrpSpPr>
          <p:cNvPr id="26" name="Gruppo 25"/>
          <p:cNvGrpSpPr/>
          <p:nvPr/>
        </p:nvGrpSpPr>
        <p:grpSpPr>
          <a:xfrm>
            <a:off x="8047239" y="432083"/>
            <a:ext cx="3912152" cy="635685"/>
            <a:chOff x="1153143" y="2307252"/>
            <a:chExt cx="10321527" cy="1756787"/>
          </a:xfrm>
        </p:grpSpPr>
        <p:sp>
          <p:nvSpPr>
            <p:cNvPr id="10" name="Rettangolo arrotondato 9"/>
            <p:cNvSpPr/>
            <p:nvPr/>
          </p:nvSpPr>
          <p:spPr>
            <a:xfrm>
              <a:off x="1153143" y="3058199"/>
              <a:ext cx="914400" cy="100584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t-IT" sz="2400" dirty="0" smtClean="0"/>
                <a:t>1</a:t>
              </a:r>
              <a:endParaRPr lang="it-IT" sz="2400" dirty="0"/>
            </a:p>
          </p:txBody>
        </p:sp>
        <p:sp>
          <p:nvSpPr>
            <p:cNvPr id="11" name="Rettangolo arrotondato 10"/>
            <p:cNvSpPr/>
            <p:nvPr/>
          </p:nvSpPr>
          <p:spPr>
            <a:xfrm>
              <a:off x="2721238" y="3058199"/>
              <a:ext cx="914400" cy="100584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t-IT" sz="2400" dirty="0" smtClean="0"/>
                <a:t>2</a:t>
              </a:r>
              <a:endParaRPr lang="it-IT" sz="2400" dirty="0"/>
            </a:p>
          </p:txBody>
        </p:sp>
        <p:sp>
          <p:nvSpPr>
            <p:cNvPr id="12" name="Rettangolo arrotondato 11"/>
            <p:cNvSpPr/>
            <p:nvPr/>
          </p:nvSpPr>
          <p:spPr>
            <a:xfrm>
              <a:off x="4289333" y="3050296"/>
              <a:ext cx="914400" cy="100584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t-IT" sz="2400" dirty="0" smtClean="0"/>
                <a:t>3</a:t>
              </a:r>
              <a:endParaRPr lang="it-IT" sz="2400" dirty="0"/>
            </a:p>
          </p:txBody>
        </p:sp>
        <p:sp>
          <p:nvSpPr>
            <p:cNvPr id="13" name="Rettangolo arrotondato 12"/>
            <p:cNvSpPr/>
            <p:nvPr/>
          </p:nvSpPr>
          <p:spPr>
            <a:xfrm>
              <a:off x="5857428" y="3050296"/>
              <a:ext cx="914400" cy="100584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t-IT" sz="2400" dirty="0" smtClean="0"/>
                <a:t>4</a:t>
              </a:r>
              <a:endParaRPr lang="it-IT" sz="2400" dirty="0"/>
            </a:p>
          </p:txBody>
        </p:sp>
        <p:sp>
          <p:nvSpPr>
            <p:cNvPr id="14" name="Rettangolo arrotondato 13"/>
            <p:cNvSpPr/>
            <p:nvPr/>
          </p:nvSpPr>
          <p:spPr>
            <a:xfrm>
              <a:off x="7425523" y="3058199"/>
              <a:ext cx="914400" cy="100584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t-IT" sz="2400" dirty="0" smtClean="0"/>
                <a:t>5</a:t>
              </a:r>
              <a:endParaRPr lang="it-IT" sz="2400" dirty="0"/>
            </a:p>
          </p:txBody>
        </p:sp>
        <p:sp>
          <p:nvSpPr>
            <p:cNvPr id="15" name="Rettangolo arrotondato 14"/>
            <p:cNvSpPr/>
            <p:nvPr/>
          </p:nvSpPr>
          <p:spPr>
            <a:xfrm>
              <a:off x="8993616" y="3050296"/>
              <a:ext cx="914400" cy="100584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t-IT" sz="2400" dirty="0" smtClean="0"/>
                <a:t>6</a:t>
              </a:r>
              <a:endParaRPr lang="it-IT" sz="2400" dirty="0"/>
            </a:p>
          </p:txBody>
        </p:sp>
        <p:sp>
          <p:nvSpPr>
            <p:cNvPr id="16" name="Freccia a destra 15"/>
            <p:cNvSpPr/>
            <p:nvPr/>
          </p:nvSpPr>
          <p:spPr>
            <a:xfrm>
              <a:off x="2171807" y="3353626"/>
              <a:ext cx="490295" cy="45387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200"/>
            </a:p>
          </p:txBody>
        </p:sp>
        <p:sp>
          <p:nvSpPr>
            <p:cNvPr id="17" name="Freccia a destra 16"/>
            <p:cNvSpPr/>
            <p:nvPr/>
          </p:nvSpPr>
          <p:spPr>
            <a:xfrm>
              <a:off x="3756841" y="3340631"/>
              <a:ext cx="490295" cy="45387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200"/>
            </a:p>
          </p:txBody>
        </p:sp>
        <p:sp>
          <p:nvSpPr>
            <p:cNvPr id="18" name="Freccia a destra 17"/>
            <p:cNvSpPr/>
            <p:nvPr/>
          </p:nvSpPr>
          <p:spPr>
            <a:xfrm>
              <a:off x="5294974" y="3312048"/>
              <a:ext cx="490295" cy="45387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200"/>
            </a:p>
          </p:txBody>
        </p:sp>
        <p:sp>
          <p:nvSpPr>
            <p:cNvPr id="19" name="Freccia a destra 18"/>
            <p:cNvSpPr/>
            <p:nvPr/>
          </p:nvSpPr>
          <p:spPr>
            <a:xfrm>
              <a:off x="6861739" y="3324423"/>
              <a:ext cx="490295" cy="45387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200"/>
            </a:p>
          </p:txBody>
        </p:sp>
        <p:sp>
          <p:nvSpPr>
            <p:cNvPr id="20" name="Freccia a destra 19"/>
            <p:cNvSpPr/>
            <p:nvPr/>
          </p:nvSpPr>
          <p:spPr>
            <a:xfrm>
              <a:off x="8421622" y="3324422"/>
              <a:ext cx="490295" cy="45387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200"/>
            </a:p>
          </p:txBody>
        </p:sp>
        <p:sp>
          <p:nvSpPr>
            <p:cNvPr id="21" name="Rettangolo arrotondato 20"/>
            <p:cNvSpPr/>
            <p:nvPr/>
          </p:nvSpPr>
          <p:spPr>
            <a:xfrm>
              <a:off x="10560270" y="3029529"/>
              <a:ext cx="914400" cy="100584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t-IT" sz="2400" dirty="0" smtClean="0"/>
                <a:t>7</a:t>
              </a:r>
              <a:endParaRPr lang="it-IT" sz="2400" dirty="0"/>
            </a:p>
          </p:txBody>
        </p:sp>
        <p:sp>
          <p:nvSpPr>
            <p:cNvPr id="22" name="Freccia a destra 21"/>
            <p:cNvSpPr/>
            <p:nvPr/>
          </p:nvSpPr>
          <p:spPr>
            <a:xfrm>
              <a:off x="9988995" y="3353626"/>
              <a:ext cx="490295" cy="45387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200"/>
            </a:p>
          </p:txBody>
        </p:sp>
        <p:sp>
          <p:nvSpPr>
            <p:cNvPr id="25" name="Freccia circolare in giù 24"/>
            <p:cNvSpPr/>
            <p:nvPr/>
          </p:nvSpPr>
          <p:spPr>
            <a:xfrm rot="10800000" flipV="1">
              <a:off x="7707980" y="2307252"/>
              <a:ext cx="1917577" cy="673579"/>
            </a:xfrm>
            <a:prstGeom prst="curvedDownArrow">
              <a:avLst/>
            </a:prstGeom>
            <a:ln>
              <a:headEnd type="none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200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36" name="Tabella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8564002"/>
              </p:ext>
            </p:extLst>
          </p:nvPr>
        </p:nvGraphicFramePr>
        <p:xfrm>
          <a:off x="172720" y="1612295"/>
          <a:ext cx="11865308" cy="3228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9280"/>
                <a:gridCol w="2803374"/>
                <a:gridCol w="2966327"/>
                <a:gridCol w="2966327"/>
              </a:tblGrid>
              <a:tr h="3967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dirty="0" err="1" smtClean="0"/>
                        <a:t>What</a:t>
                      </a:r>
                      <a:r>
                        <a:rPr lang="it-IT" sz="1800" dirty="0" smtClean="0"/>
                        <a:t> are</a:t>
                      </a:r>
                      <a:r>
                        <a:rPr lang="it-IT" sz="1800" baseline="0" dirty="0" smtClean="0"/>
                        <a:t> </a:t>
                      </a:r>
                      <a:r>
                        <a:rPr lang="it-IT" sz="1800" baseline="0" dirty="0" err="1" smtClean="0"/>
                        <a:t>my</a:t>
                      </a:r>
                      <a:r>
                        <a:rPr lang="it-IT" sz="1800" dirty="0" smtClean="0"/>
                        <a:t> </a:t>
                      </a:r>
                      <a:r>
                        <a:rPr lang="it-IT" sz="1800" dirty="0" err="1" smtClean="0"/>
                        <a:t>expectations</a:t>
                      </a:r>
                      <a:r>
                        <a:rPr lang="it-IT" sz="1800" dirty="0" smtClean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Who</a:t>
                      </a:r>
                      <a:r>
                        <a:rPr lang="it-IT" dirty="0" smtClean="0"/>
                        <a:t> </a:t>
                      </a:r>
                      <a:r>
                        <a:rPr lang="it-IT" dirty="0" err="1" smtClean="0"/>
                        <a:t>is</a:t>
                      </a:r>
                      <a:r>
                        <a:rPr lang="it-IT" dirty="0" smtClean="0"/>
                        <a:t> </a:t>
                      </a:r>
                      <a:r>
                        <a:rPr lang="it-IT" dirty="0" err="1" smtClean="0"/>
                        <a:t>responsible</a:t>
                      </a:r>
                      <a:r>
                        <a:rPr lang="it-IT" dirty="0" smtClean="0"/>
                        <a:t>?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dirty="0" smtClean="0"/>
                        <a:t>How can I </a:t>
                      </a:r>
                      <a:r>
                        <a:rPr lang="it-IT" sz="1800" dirty="0" err="1" smtClean="0"/>
                        <a:t>achieve</a:t>
                      </a:r>
                      <a:r>
                        <a:rPr lang="it-IT" sz="1800" dirty="0" smtClean="0"/>
                        <a:t> </a:t>
                      </a:r>
                      <a:r>
                        <a:rPr lang="it-IT" sz="1800" dirty="0" err="1" smtClean="0"/>
                        <a:t>it</a:t>
                      </a:r>
                      <a:r>
                        <a:rPr lang="it-IT" sz="1800" dirty="0" smtClean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What</a:t>
                      </a:r>
                      <a:r>
                        <a:rPr lang="it-IT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can help me?</a:t>
                      </a:r>
                      <a:br>
                        <a:rPr lang="it-IT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it-IT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(3° and 4° </a:t>
                      </a:r>
                      <a:r>
                        <a:rPr lang="it-IT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ingredients</a:t>
                      </a:r>
                      <a:r>
                        <a:rPr lang="it-IT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tools</a:t>
                      </a:r>
                      <a:r>
                        <a:rPr lang="it-IT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it-IT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technologies</a:t>
                      </a:r>
                      <a:r>
                        <a:rPr lang="it-IT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endParaRPr lang="it-IT" dirty="0"/>
                    </a:p>
                  </a:txBody>
                  <a:tcPr/>
                </a:tc>
              </a:tr>
              <a:tr h="1172271"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Verifying</a:t>
                      </a:r>
                      <a:r>
                        <a:rPr lang="it-IT" dirty="0" smtClean="0"/>
                        <a:t> </a:t>
                      </a:r>
                      <a:r>
                        <a:rPr lang="en-US" dirty="0" smtClean="0"/>
                        <a:t>that the project</a:t>
                      </a:r>
                    </a:p>
                    <a:p>
                      <a:r>
                        <a:rPr lang="en-US" dirty="0" smtClean="0"/>
                        <a:t>is consistent with the expectations of the analysis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Analyst-Project manager</a:t>
                      </a:r>
                    </a:p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To analyze the quality of work.</a:t>
                      </a:r>
                      <a:endParaRPr lang="it-IT" dirty="0" smtClean="0"/>
                    </a:p>
                    <a:p>
                      <a:endParaRPr lang="it-IT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  <a:tr h="867471">
                <a:tc>
                  <a:txBody>
                    <a:bodyPr/>
                    <a:lstStyle/>
                    <a:p>
                      <a:r>
                        <a:rPr lang="en-US" dirty="0" smtClean="0"/>
                        <a:t>We are ready for</a:t>
                      </a:r>
                      <a:r>
                        <a:rPr lang="en-US" baseline="0" dirty="0" smtClean="0"/>
                        <a:t> a demo</a:t>
                      </a:r>
                      <a:endParaRPr lang="it-IT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Analyst-Project manager</a:t>
                      </a:r>
                    </a:p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To validate the </a:t>
                      </a:r>
                      <a:r>
                        <a:rPr lang="it-IT" dirty="0" err="1" smtClean="0"/>
                        <a:t>project</a:t>
                      </a:r>
                      <a:r>
                        <a:rPr lang="it-IT" dirty="0" smtClean="0"/>
                        <a:t> </a:t>
                      </a:r>
                      <a:r>
                        <a:rPr lang="it-IT" dirty="0" err="1" smtClean="0"/>
                        <a:t>closure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7" name="Picture 2" descr="http://wizblog.it/wp-content/uploads/2014/09/brows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3806" y="2885196"/>
            <a:ext cx="2532293" cy="1085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http://blog.trello.com/wp-content/uploads/2011/09/03-Trello-300x17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5085" y="4045850"/>
            <a:ext cx="1853245" cy="1068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Freccia circolare in giù 22"/>
          <p:cNvSpPr/>
          <p:nvPr/>
        </p:nvSpPr>
        <p:spPr>
          <a:xfrm rot="10800000" flipV="1">
            <a:off x="10647679" y="318750"/>
            <a:ext cx="1138419" cy="376188"/>
          </a:xfrm>
          <a:prstGeom prst="curvedDownArrow">
            <a:avLst/>
          </a:prstGeom>
          <a:ln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38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Now</a:t>
            </a:r>
            <a:r>
              <a:rPr lang="it-IT" dirty="0" smtClean="0"/>
              <a:t> </a:t>
            </a:r>
            <a:r>
              <a:rPr lang="it-IT" dirty="0" err="1" smtClean="0"/>
              <a:t>we</a:t>
            </a:r>
            <a:r>
              <a:rPr lang="it-IT" dirty="0" smtClean="0"/>
              <a:t> are ready for a demo</a:t>
            </a:r>
            <a:endParaRPr lang="it-IT" dirty="0"/>
          </a:p>
        </p:txBody>
      </p:sp>
      <p:pic>
        <p:nvPicPr>
          <p:cNvPr id="1026" name="Picture 2" descr="http://www.thedemoscene.nl/cms/wp-content/uploads/2012/06/273777_l_srgb_s_gl_0488_0275_rl_00_0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03" y="2834408"/>
            <a:ext cx="4648200" cy="26193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Rettangolo 3"/>
          <p:cNvSpPr/>
          <p:nvPr/>
        </p:nvSpPr>
        <p:spPr>
          <a:xfrm>
            <a:off x="1487588" y="2290131"/>
            <a:ext cx="28202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Demo with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customer</a:t>
            </a:r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12990320" y="3740727"/>
            <a:ext cx="209082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err="1" smtClean="0"/>
              <a:t>Checklist</a:t>
            </a:r>
            <a:endParaRPr lang="it-IT" dirty="0" smtClean="0"/>
          </a:p>
          <a:p>
            <a:r>
              <a:rPr lang="it-IT" dirty="0" smtClean="0"/>
              <a:t>Cosa piace</a:t>
            </a:r>
          </a:p>
          <a:p>
            <a:r>
              <a:rPr lang="it-IT" dirty="0" smtClean="0"/>
              <a:t>Cose da migliorare</a:t>
            </a:r>
          </a:p>
        </p:txBody>
      </p:sp>
      <p:sp>
        <p:nvSpPr>
          <p:cNvPr id="5" name="Freccia a destra 4"/>
          <p:cNvSpPr/>
          <p:nvPr/>
        </p:nvSpPr>
        <p:spPr>
          <a:xfrm>
            <a:off x="5394903" y="3740727"/>
            <a:ext cx="690825" cy="6742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12955343" y="2899277"/>
            <a:ext cx="392992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Aspettativa progetto al 90% congruo</a:t>
            </a:r>
          </a:p>
          <a:p>
            <a:r>
              <a:rPr lang="it-IT" dirty="0" smtClean="0"/>
              <a:t>Con le aspettative.</a:t>
            </a:r>
          </a:p>
          <a:p>
            <a:endParaRPr lang="it-IT" dirty="0"/>
          </a:p>
        </p:txBody>
      </p:sp>
      <p:sp>
        <p:nvSpPr>
          <p:cNvPr id="9" name="Segnaposto testo 2"/>
          <p:cNvSpPr txBox="1">
            <a:spLocks/>
          </p:cNvSpPr>
          <p:nvPr/>
        </p:nvSpPr>
        <p:spPr>
          <a:xfrm>
            <a:off x="12990320" y="-25535"/>
            <a:ext cx="5269424" cy="2926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ct val="3000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ct val="30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ct val="30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ct val="30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ct val="30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800" dirty="0" err="1" smtClean="0">
                <a:solidFill>
                  <a:schemeClr val="tx1"/>
                </a:solidFill>
              </a:rPr>
              <a:t>Customer</a:t>
            </a:r>
            <a:r>
              <a:rPr lang="it-IT" sz="1800" dirty="0" smtClean="0">
                <a:solidFill>
                  <a:schemeClr val="tx1"/>
                </a:solidFill>
              </a:rPr>
              <a:t> </a:t>
            </a:r>
            <a:r>
              <a:rPr lang="it-IT" sz="1800" dirty="0" err="1" smtClean="0">
                <a:solidFill>
                  <a:schemeClr val="tx1"/>
                </a:solidFill>
              </a:rPr>
              <a:t>satisfaction</a:t>
            </a:r>
            <a:r>
              <a:rPr lang="it-IT" sz="1800" dirty="0" smtClean="0">
                <a:solidFill>
                  <a:schemeClr val="tx1"/>
                </a:solidFill>
              </a:rPr>
              <a:t>?</a:t>
            </a:r>
          </a:p>
          <a:p>
            <a:r>
              <a:rPr lang="it-IT" sz="1800" dirty="0" smtClean="0">
                <a:solidFill>
                  <a:schemeClr val="tx1"/>
                </a:solidFill>
              </a:rPr>
              <a:t>Best </a:t>
            </a:r>
            <a:r>
              <a:rPr lang="it-IT" sz="1800" dirty="0" err="1" smtClean="0">
                <a:solidFill>
                  <a:schemeClr val="tx1"/>
                </a:solidFill>
              </a:rPr>
              <a:t>user</a:t>
            </a:r>
            <a:r>
              <a:rPr lang="it-IT" sz="1800" dirty="0" smtClean="0">
                <a:solidFill>
                  <a:schemeClr val="tx1"/>
                </a:solidFill>
              </a:rPr>
              <a:t> </a:t>
            </a:r>
            <a:r>
              <a:rPr lang="it-IT" sz="1800" dirty="0" err="1" smtClean="0">
                <a:solidFill>
                  <a:schemeClr val="tx1"/>
                </a:solidFill>
              </a:rPr>
              <a:t>experience</a:t>
            </a:r>
            <a:r>
              <a:rPr lang="it-IT" sz="1800" dirty="0" smtClean="0">
                <a:solidFill>
                  <a:schemeClr val="tx1"/>
                </a:solidFill>
              </a:rPr>
              <a:t> </a:t>
            </a:r>
            <a:r>
              <a:rPr lang="it-IT" sz="1800" dirty="0" err="1" smtClean="0">
                <a:solidFill>
                  <a:schemeClr val="tx1"/>
                </a:solidFill>
              </a:rPr>
              <a:t>interface</a:t>
            </a:r>
            <a:r>
              <a:rPr lang="it-IT" sz="1800" dirty="0" smtClean="0">
                <a:solidFill>
                  <a:schemeClr val="tx1"/>
                </a:solidFill>
              </a:rPr>
              <a:t>?</a:t>
            </a:r>
          </a:p>
          <a:p>
            <a:r>
              <a:rPr lang="it-IT" sz="1800" dirty="0" smtClean="0">
                <a:solidFill>
                  <a:schemeClr val="tx1"/>
                </a:solidFill>
              </a:rPr>
              <a:t>Fast </a:t>
            </a:r>
            <a:r>
              <a:rPr lang="it-IT" sz="1800" dirty="0" err="1" smtClean="0">
                <a:solidFill>
                  <a:schemeClr val="tx1"/>
                </a:solidFill>
              </a:rPr>
              <a:t>development</a:t>
            </a:r>
            <a:r>
              <a:rPr lang="it-IT" sz="1800" dirty="0" smtClean="0">
                <a:solidFill>
                  <a:schemeClr val="tx1"/>
                </a:solidFill>
              </a:rPr>
              <a:t>?</a:t>
            </a:r>
          </a:p>
          <a:p>
            <a:r>
              <a:rPr lang="it-IT" sz="1800" dirty="0" err="1" smtClean="0">
                <a:solidFill>
                  <a:schemeClr val="tx1"/>
                </a:solidFill>
              </a:rPr>
              <a:t>Customer</a:t>
            </a:r>
            <a:r>
              <a:rPr lang="it-IT" sz="1800" dirty="0" smtClean="0">
                <a:solidFill>
                  <a:schemeClr val="tx1"/>
                </a:solidFill>
              </a:rPr>
              <a:t> Enterprise </a:t>
            </a:r>
            <a:r>
              <a:rPr lang="it-IT" sz="1800" dirty="0" err="1" smtClean="0">
                <a:solidFill>
                  <a:schemeClr val="tx1"/>
                </a:solidFill>
              </a:rPr>
              <a:t>applications</a:t>
            </a:r>
            <a:r>
              <a:rPr lang="it-IT" sz="1800" dirty="0" smtClean="0">
                <a:solidFill>
                  <a:schemeClr val="tx1"/>
                </a:solidFill>
              </a:rPr>
              <a:t>?</a:t>
            </a:r>
          </a:p>
          <a:p>
            <a:endParaRPr lang="it-IT" sz="1800" dirty="0">
              <a:solidFill>
                <a:schemeClr val="tx1"/>
              </a:solidFill>
            </a:endParaRPr>
          </a:p>
        </p:txBody>
      </p:sp>
      <p:sp>
        <p:nvSpPr>
          <p:cNvPr id="8" name="Torta 7"/>
          <p:cNvSpPr/>
          <p:nvPr/>
        </p:nvSpPr>
        <p:spPr>
          <a:xfrm>
            <a:off x="7605088" y="2028569"/>
            <a:ext cx="2053014" cy="2025739"/>
          </a:xfrm>
          <a:prstGeom prst="pie">
            <a:avLst>
              <a:gd name="adj1" fmla="val 16274315"/>
              <a:gd name="adj2" fmla="val 144654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chemeClr val="bg1"/>
                </a:solidFill>
              </a:rPr>
              <a:t/>
            </a:r>
            <a:br>
              <a:rPr lang="it-IT" b="1" dirty="0" smtClean="0">
                <a:solidFill>
                  <a:schemeClr val="bg1"/>
                </a:solidFill>
              </a:rPr>
            </a:br>
            <a:r>
              <a:rPr lang="it-IT" b="1" dirty="0" smtClean="0">
                <a:solidFill>
                  <a:schemeClr val="bg1"/>
                </a:solidFill>
              </a:rPr>
              <a:t/>
            </a:r>
            <a:br>
              <a:rPr lang="it-IT" b="1" dirty="0" smtClean="0">
                <a:solidFill>
                  <a:schemeClr val="bg1"/>
                </a:solidFill>
              </a:rPr>
            </a:br>
            <a:r>
              <a:rPr lang="it-IT" b="1" dirty="0" smtClean="0">
                <a:solidFill>
                  <a:schemeClr val="bg1"/>
                </a:solidFill>
              </a:rPr>
              <a:t>90%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11" name="Torta 10"/>
          <p:cNvSpPr/>
          <p:nvPr/>
        </p:nvSpPr>
        <p:spPr>
          <a:xfrm>
            <a:off x="7460207" y="4412344"/>
            <a:ext cx="2053014" cy="2025739"/>
          </a:xfrm>
          <a:prstGeom prst="pie">
            <a:avLst>
              <a:gd name="adj1" fmla="val 16274315"/>
              <a:gd name="adj2" fmla="val 69088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chemeClr val="tx1"/>
                </a:solidFill>
              </a:rPr>
              <a:t>            </a:t>
            </a:r>
            <a:r>
              <a:rPr lang="it-IT" b="1" dirty="0" smtClean="0">
                <a:solidFill>
                  <a:schemeClr val="bg1"/>
                </a:solidFill>
              </a:rPr>
              <a:t>60%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9923760" y="4963548"/>
            <a:ext cx="22491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50-60%</a:t>
            </a:r>
          </a:p>
          <a:p>
            <a:r>
              <a:rPr lang="it-IT" dirty="0" smtClean="0"/>
              <a:t>First demo</a:t>
            </a:r>
          </a:p>
          <a:p>
            <a:r>
              <a:rPr lang="it-IT" dirty="0" err="1" smtClean="0"/>
              <a:t>Customer</a:t>
            </a:r>
            <a:r>
              <a:rPr lang="it-IT" dirty="0" smtClean="0"/>
              <a:t> </a:t>
            </a:r>
            <a:r>
              <a:rPr lang="it-IT" dirty="0" err="1" smtClean="0"/>
              <a:t>happiness</a:t>
            </a:r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9923760" y="2437612"/>
            <a:ext cx="22491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80-90%</a:t>
            </a:r>
          </a:p>
          <a:p>
            <a:r>
              <a:rPr lang="it-IT" dirty="0" smtClean="0"/>
              <a:t>First demo</a:t>
            </a:r>
          </a:p>
          <a:p>
            <a:r>
              <a:rPr lang="it-IT" dirty="0" err="1" smtClean="0"/>
              <a:t>Customer</a:t>
            </a:r>
            <a:r>
              <a:rPr lang="it-IT" dirty="0" smtClean="0"/>
              <a:t> </a:t>
            </a:r>
            <a:r>
              <a:rPr lang="it-IT" dirty="0" err="1" smtClean="0"/>
              <a:t>happiness</a:t>
            </a:r>
            <a:endParaRPr lang="it-IT" dirty="0"/>
          </a:p>
        </p:txBody>
      </p:sp>
      <p:sp>
        <p:nvSpPr>
          <p:cNvPr id="12" name="Rettangolo 11"/>
          <p:cNvSpPr/>
          <p:nvPr/>
        </p:nvSpPr>
        <p:spPr>
          <a:xfrm>
            <a:off x="9923760" y="1555720"/>
            <a:ext cx="13692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err="1" smtClean="0"/>
              <a:t>Expectation</a:t>
            </a:r>
            <a:endParaRPr lang="it-IT" dirty="0"/>
          </a:p>
        </p:txBody>
      </p:sp>
      <p:sp>
        <p:nvSpPr>
          <p:cNvPr id="15" name="Rettangolo 14"/>
          <p:cNvSpPr/>
          <p:nvPr/>
        </p:nvSpPr>
        <p:spPr>
          <a:xfrm>
            <a:off x="5931623" y="2641236"/>
            <a:ext cx="157838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With </a:t>
            </a:r>
            <a:r>
              <a:rPr lang="it-IT" dirty="0" err="1" smtClean="0"/>
              <a:t>smart</a:t>
            </a:r>
            <a:r>
              <a:rPr lang="it-IT" dirty="0" smtClean="0"/>
              <a:t> </a:t>
            </a:r>
          </a:p>
          <a:p>
            <a:r>
              <a:rPr lang="it-IT" dirty="0" smtClean="0"/>
              <a:t>team </a:t>
            </a:r>
            <a:r>
              <a:rPr lang="it-IT" dirty="0" err="1" smtClean="0"/>
              <a:t>working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approach</a:t>
            </a:r>
            <a:endParaRPr lang="it-IT" dirty="0"/>
          </a:p>
        </p:txBody>
      </p:sp>
      <p:sp>
        <p:nvSpPr>
          <p:cNvPr id="16" name="Rettangolo 15"/>
          <p:cNvSpPr/>
          <p:nvPr/>
        </p:nvSpPr>
        <p:spPr>
          <a:xfrm>
            <a:off x="5966800" y="5137932"/>
            <a:ext cx="157838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No </a:t>
            </a:r>
            <a:r>
              <a:rPr lang="it-IT" dirty="0" err="1" smtClean="0"/>
              <a:t>smart</a:t>
            </a:r>
            <a:r>
              <a:rPr lang="it-IT" dirty="0" smtClean="0"/>
              <a:t> </a:t>
            </a:r>
          </a:p>
          <a:p>
            <a:r>
              <a:rPr lang="it-IT" dirty="0" smtClean="0"/>
              <a:t>team </a:t>
            </a:r>
            <a:r>
              <a:rPr lang="it-IT" dirty="0" err="1" smtClean="0"/>
              <a:t>working</a:t>
            </a:r>
            <a:r>
              <a:rPr lang="it-IT" dirty="0"/>
              <a:t/>
            </a:r>
            <a:br>
              <a:rPr lang="it-IT" dirty="0"/>
            </a:br>
            <a:r>
              <a:rPr lang="it-IT" dirty="0" err="1" smtClean="0"/>
              <a:t>approach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8288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9" grpId="0" build="p"/>
      <p:bldP spid="8" grpId="0" animBg="1"/>
      <p:bldP spid="11" grpId="0" animBg="1"/>
      <p:bldP spid="10" grpId="0"/>
      <p:bldP spid="13" grpId="0"/>
      <p:bldP spid="12" grpId="0"/>
      <p:bldP spid="15" grpId="0"/>
      <p:bldP spid="1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434301" y="2112538"/>
            <a:ext cx="5112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7200" dirty="0" err="1">
                <a:solidFill>
                  <a:schemeClr val="bg1"/>
                </a:solidFill>
                <a:latin typeface="Rockwell" panose="02060603020205020403" pitchFamily="18" charset="0"/>
              </a:rPr>
              <a:t>Questions</a:t>
            </a:r>
            <a:r>
              <a:rPr lang="de-DE" sz="7200" dirty="0">
                <a:solidFill>
                  <a:schemeClr val="bg1"/>
                </a:solidFill>
                <a:latin typeface="Rockwell" panose="02060603020205020403" pitchFamily="18" charset="0"/>
              </a:rPr>
              <a:t>?</a:t>
            </a:r>
          </a:p>
        </p:txBody>
      </p:sp>
      <p:sp>
        <p:nvSpPr>
          <p:cNvPr id="13" name="Titolo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grpSp>
        <p:nvGrpSpPr>
          <p:cNvPr id="14" name="Gruppieren 9"/>
          <p:cNvGrpSpPr/>
          <p:nvPr/>
        </p:nvGrpSpPr>
        <p:grpSpPr>
          <a:xfrm>
            <a:off x="467544" y="5229200"/>
            <a:ext cx="10858740" cy="972000"/>
            <a:chOff x="467544" y="5229200"/>
            <a:chExt cx="8226290" cy="972000"/>
          </a:xfrm>
        </p:grpSpPr>
        <p:sp>
          <p:nvSpPr>
            <p:cNvPr id="15" name="Textfeld 7"/>
            <p:cNvSpPr txBox="1"/>
            <p:nvPr/>
          </p:nvSpPr>
          <p:spPr>
            <a:xfrm>
              <a:off x="467544" y="5229200"/>
              <a:ext cx="8226290" cy="9720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de-DE" dirty="0"/>
            </a:p>
          </p:txBody>
        </p:sp>
        <p:pic>
          <p:nvPicPr>
            <p:cNvPr id="16" name="Grafik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831" y="5391906"/>
              <a:ext cx="1363522" cy="704486"/>
            </a:xfrm>
            <a:prstGeom prst="rect">
              <a:avLst/>
            </a:prstGeom>
          </p:spPr>
        </p:pic>
        <p:pic>
          <p:nvPicPr>
            <p:cNvPr id="17" name="Grafik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6418" y="5391906"/>
              <a:ext cx="1414016" cy="645734"/>
            </a:xfrm>
            <a:prstGeom prst="rect">
              <a:avLst/>
            </a:prstGeom>
          </p:spPr>
        </p:pic>
        <p:pic>
          <p:nvPicPr>
            <p:cNvPr id="18" name="Grafik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5724" y="5468345"/>
              <a:ext cx="1390610" cy="551609"/>
            </a:xfrm>
            <a:prstGeom prst="rect">
              <a:avLst/>
            </a:prstGeom>
          </p:spPr>
        </p:pic>
        <p:pic>
          <p:nvPicPr>
            <p:cNvPr id="19" name="Grafik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6650" y="5468345"/>
              <a:ext cx="2121574" cy="5516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7649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</a:t>
            </a:r>
            <a:r>
              <a:rPr lang="en-US" dirty="0"/>
              <a:t>can take value from this presentation</a:t>
            </a:r>
            <a:endParaRPr lang="it-IT" dirty="0"/>
          </a:p>
        </p:txBody>
      </p:sp>
      <p:pic>
        <p:nvPicPr>
          <p:cNvPr id="3074" name="Picture 2" descr="http://cliparts.co/cliparts/BTa/KrR/BTaKrRj5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0307" y="2287263"/>
            <a:ext cx="771922" cy="2342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cliparts.co/cliparts/BTa/KrR/BTaKrRj5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276" y="2475748"/>
            <a:ext cx="747102" cy="2342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cliparts.co/cliparts/BTa/KrR/BTaKrRj5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35332" y="2463109"/>
            <a:ext cx="771922" cy="2342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cliparts.co/cliparts/BTa/KrR/BTaKrRj5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73534" y="4201138"/>
            <a:ext cx="771922" cy="2342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604434" y="4805893"/>
            <a:ext cx="1223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Developer</a:t>
            </a:r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2141488" y="5003198"/>
            <a:ext cx="2007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Software </a:t>
            </a:r>
            <a:r>
              <a:rPr lang="it-IT" dirty="0" err="1" smtClean="0"/>
              <a:t>architect</a:t>
            </a:r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4721307" y="4872413"/>
            <a:ext cx="1858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Project Manager</a:t>
            </a:r>
            <a:endParaRPr lang="it-IT" dirty="0"/>
          </a:p>
        </p:txBody>
      </p:sp>
      <p:sp>
        <p:nvSpPr>
          <p:cNvPr id="9" name="Fumetto 4 8"/>
          <p:cNvSpPr/>
          <p:nvPr/>
        </p:nvSpPr>
        <p:spPr>
          <a:xfrm>
            <a:off x="7415481" y="1765429"/>
            <a:ext cx="3574987" cy="1241951"/>
          </a:xfrm>
          <a:prstGeom prst="cloudCallout">
            <a:avLst>
              <a:gd name="adj1" fmla="val -35263"/>
              <a:gd name="adj2" fmla="val 1285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How can I improve my </a:t>
            </a:r>
            <a:r>
              <a:rPr lang="en-US" dirty="0"/>
              <a:t>project quality and workflow? </a:t>
            </a:r>
            <a:endParaRPr lang="it-IT" dirty="0"/>
          </a:p>
        </p:txBody>
      </p:sp>
      <p:sp>
        <p:nvSpPr>
          <p:cNvPr id="14" name="Fumetto 4 13"/>
          <p:cNvSpPr/>
          <p:nvPr/>
        </p:nvSpPr>
        <p:spPr>
          <a:xfrm>
            <a:off x="8555611" y="3244334"/>
            <a:ext cx="3636389" cy="1561559"/>
          </a:xfrm>
          <a:prstGeom prst="cloudCallout">
            <a:avLst>
              <a:gd name="adj1" fmla="val -70859"/>
              <a:gd name="adj2" fmla="val 315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dirty="0" smtClean="0"/>
              <a:t>How can I </a:t>
            </a:r>
            <a:r>
              <a:rPr lang="it-IT" dirty="0" err="1" smtClean="0"/>
              <a:t>make</a:t>
            </a:r>
            <a:r>
              <a:rPr lang="it-IT" dirty="0"/>
              <a:t> </a:t>
            </a:r>
            <a:r>
              <a:rPr lang="it-IT" dirty="0" err="1" smtClean="0"/>
              <a:t>enterprise</a:t>
            </a:r>
            <a:r>
              <a:rPr lang="it-IT" dirty="0" smtClean="0"/>
              <a:t> </a:t>
            </a:r>
            <a:r>
              <a:rPr lang="it-IT" dirty="0" err="1"/>
              <a:t>projects</a:t>
            </a:r>
            <a:r>
              <a:rPr lang="it-IT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79289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Thank</a:t>
            </a:r>
            <a:r>
              <a:rPr lang="it-IT" dirty="0" smtClean="0"/>
              <a:t> </a:t>
            </a:r>
            <a:r>
              <a:rPr lang="it-IT" dirty="0" err="1" smtClean="0"/>
              <a:t>you</a:t>
            </a:r>
            <a:endParaRPr lang="it-IT" dirty="0"/>
          </a:p>
        </p:txBody>
      </p:sp>
      <p:pic>
        <p:nvPicPr>
          <p:cNvPr id="8194" name="Picture 2" descr="http://theblissfollower.com/wp-content/uploads/2013/07/namaste-little-gir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998" y="1563136"/>
            <a:ext cx="2331832" cy="31524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grpSp>
        <p:nvGrpSpPr>
          <p:cNvPr id="7" name="Gruppieren 9"/>
          <p:cNvGrpSpPr/>
          <p:nvPr/>
        </p:nvGrpSpPr>
        <p:grpSpPr>
          <a:xfrm>
            <a:off x="467544" y="5229200"/>
            <a:ext cx="10858740" cy="972000"/>
            <a:chOff x="467544" y="5229200"/>
            <a:chExt cx="8226290" cy="972000"/>
          </a:xfrm>
        </p:grpSpPr>
        <p:sp>
          <p:nvSpPr>
            <p:cNvPr id="8" name="Textfeld 7"/>
            <p:cNvSpPr txBox="1"/>
            <p:nvPr/>
          </p:nvSpPr>
          <p:spPr>
            <a:xfrm>
              <a:off x="467544" y="5229200"/>
              <a:ext cx="8226290" cy="9720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de-DE" dirty="0"/>
            </a:p>
          </p:txBody>
        </p:sp>
        <p:pic>
          <p:nvPicPr>
            <p:cNvPr id="9" name="Grafik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831" y="5391906"/>
              <a:ext cx="1363522" cy="704486"/>
            </a:xfrm>
            <a:prstGeom prst="rect">
              <a:avLst/>
            </a:prstGeom>
          </p:spPr>
        </p:pic>
        <p:pic>
          <p:nvPicPr>
            <p:cNvPr id="10" name="Grafik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6418" y="5391906"/>
              <a:ext cx="1414016" cy="645734"/>
            </a:xfrm>
            <a:prstGeom prst="rect">
              <a:avLst/>
            </a:prstGeom>
          </p:spPr>
        </p:pic>
        <p:pic>
          <p:nvPicPr>
            <p:cNvPr id="11" name="Grafik 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5724" y="5468345"/>
              <a:ext cx="1390610" cy="551609"/>
            </a:xfrm>
            <a:prstGeom prst="rect">
              <a:avLst/>
            </a:prstGeom>
          </p:spPr>
        </p:pic>
        <p:pic>
          <p:nvPicPr>
            <p:cNvPr id="12" name="Grafik 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6650" y="5468345"/>
              <a:ext cx="2121574" cy="5516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214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it-IT" dirty="0" err="1">
                <a:solidFill>
                  <a:schemeClr val="tx1"/>
                </a:solidFill>
              </a:rPr>
              <a:t>Customer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 smtClean="0">
                <a:solidFill>
                  <a:schemeClr val="tx1"/>
                </a:solidFill>
              </a:rPr>
              <a:t>satisfaction</a:t>
            </a:r>
            <a:endParaRPr lang="it-IT" dirty="0" smtClean="0">
              <a:solidFill>
                <a:schemeClr val="tx1"/>
              </a:solidFill>
            </a:endParaRPr>
          </a:p>
          <a:p>
            <a:r>
              <a:rPr lang="it-IT" dirty="0">
                <a:solidFill>
                  <a:schemeClr val="tx1"/>
                </a:solidFill>
              </a:rPr>
              <a:t>Best </a:t>
            </a:r>
            <a:r>
              <a:rPr lang="it-IT" dirty="0" err="1">
                <a:solidFill>
                  <a:schemeClr val="tx1"/>
                </a:solidFill>
              </a:rPr>
              <a:t>user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experience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 smtClean="0">
                <a:solidFill>
                  <a:schemeClr val="tx1"/>
                </a:solidFill>
              </a:rPr>
              <a:t>interface</a:t>
            </a:r>
            <a:endParaRPr lang="it-IT" dirty="0" smtClean="0">
              <a:solidFill>
                <a:schemeClr val="tx1"/>
              </a:solidFill>
            </a:endParaRPr>
          </a:p>
          <a:p>
            <a:r>
              <a:rPr lang="it-IT" dirty="0" smtClean="0">
                <a:solidFill>
                  <a:schemeClr val="tx1"/>
                </a:solidFill>
              </a:rPr>
              <a:t>Fast </a:t>
            </a:r>
            <a:r>
              <a:rPr lang="it-IT" dirty="0" err="1" smtClean="0">
                <a:solidFill>
                  <a:schemeClr val="tx1"/>
                </a:solidFill>
              </a:rPr>
              <a:t>development</a:t>
            </a:r>
            <a:endParaRPr lang="it-IT" dirty="0" smtClean="0">
              <a:solidFill>
                <a:schemeClr val="tx1"/>
              </a:solidFill>
            </a:endParaRPr>
          </a:p>
          <a:p>
            <a:r>
              <a:rPr lang="it-IT" dirty="0">
                <a:solidFill>
                  <a:schemeClr val="tx1"/>
                </a:solidFill>
              </a:rPr>
              <a:t>Easy </a:t>
            </a:r>
            <a:r>
              <a:rPr lang="it-IT" dirty="0" err="1" smtClean="0">
                <a:solidFill>
                  <a:schemeClr val="tx1"/>
                </a:solidFill>
              </a:rPr>
              <a:t>maintainance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</a:t>
            </a:r>
            <a:r>
              <a:rPr lang="en-US" dirty="0" smtClean="0"/>
              <a:t>do I need to </a:t>
            </a:r>
            <a:r>
              <a:rPr lang="en-US" dirty="0"/>
              <a:t>improve?</a:t>
            </a:r>
            <a:endParaRPr lang="it-IT" dirty="0"/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274982" y="1"/>
            <a:ext cx="11317750" cy="19913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rgbClr val="D247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bg1"/>
                </a:solidFill>
              </a:rPr>
              <a:t>I want a successful enterprise project</a:t>
            </a:r>
            <a:endParaRPr lang="it-IT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436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endParaRPr lang="it-IT" sz="3600" dirty="0" smtClean="0">
              <a:solidFill>
                <a:schemeClr val="tx1"/>
              </a:solidFill>
            </a:endParaRPr>
          </a:p>
          <a:p>
            <a:pPr algn="ctr"/>
            <a:r>
              <a:rPr lang="it-IT" sz="3600" dirty="0" err="1" smtClean="0">
                <a:solidFill>
                  <a:schemeClr val="tx1"/>
                </a:solidFill>
              </a:rPr>
              <a:t>You</a:t>
            </a:r>
            <a:r>
              <a:rPr lang="it-IT" sz="3600" dirty="0" smtClean="0">
                <a:solidFill>
                  <a:schemeClr val="tx1"/>
                </a:solidFill>
              </a:rPr>
              <a:t> </a:t>
            </a:r>
            <a:r>
              <a:rPr lang="it-IT" sz="3600" dirty="0" err="1" smtClean="0">
                <a:solidFill>
                  <a:schemeClr val="tx1"/>
                </a:solidFill>
              </a:rPr>
              <a:t>need</a:t>
            </a:r>
            <a:r>
              <a:rPr lang="it-IT" sz="36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it-IT" sz="3600" b="1" dirty="0" smtClean="0">
                <a:solidFill>
                  <a:schemeClr val="tx1"/>
                </a:solidFill>
              </a:rPr>
              <a:t>new </a:t>
            </a:r>
            <a:r>
              <a:rPr lang="it-IT" sz="3600" b="1" dirty="0" err="1" smtClean="0">
                <a:solidFill>
                  <a:schemeClr val="tx1"/>
                </a:solidFill>
              </a:rPr>
              <a:t>ingredients</a:t>
            </a:r>
            <a:r>
              <a:rPr lang="it-IT" sz="3600" dirty="0" smtClean="0">
                <a:solidFill>
                  <a:schemeClr val="tx1"/>
                </a:solidFill>
              </a:rPr>
              <a:t/>
            </a:r>
            <a:br>
              <a:rPr lang="it-IT" sz="3600" dirty="0" smtClean="0">
                <a:solidFill>
                  <a:schemeClr val="tx1"/>
                </a:solidFill>
              </a:rPr>
            </a:br>
            <a:endParaRPr lang="it-IT" sz="3600" dirty="0" smtClean="0">
              <a:solidFill>
                <a:schemeClr val="tx1"/>
              </a:solidFill>
            </a:endParaRPr>
          </a:p>
          <a:p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can I do it?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43079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magin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974" y="1961250"/>
            <a:ext cx="4963725" cy="4224682"/>
          </a:xfrm>
          <a:prstGeom prst="rect">
            <a:avLst/>
          </a:prstGeom>
        </p:spPr>
      </p:pic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Why</a:t>
            </a:r>
            <a:r>
              <a:rPr lang="it-IT" dirty="0" smtClean="0"/>
              <a:t> </a:t>
            </a:r>
            <a:r>
              <a:rPr lang="it-IT" dirty="0"/>
              <a:t>are </a:t>
            </a:r>
            <a:r>
              <a:rPr lang="it-IT" dirty="0" err="1" smtClean="0"/>
              <a:t>we</a:t>
            </a:r>
            <a:r>
              <a:rPr lang="it-IT" dirty="0" smtClean="0"/>
              <a:t> </a:t>
            </a:r>
            <a:r>
              <a:rPr lang="it-IT" dirty="0" err="1" smtClean="0"/>
              <a:t>talking</a:t>
            </a:r>
            <a:r>
              <a:rPr lang="it-IT" dirty="0" smtClean="0"/>
              <a:t> </a:t>
            </a:r>
            <a:r>
              <a:rPr lang="it-IT" dirty="0" err="1" smtClean="0"/>
              <a:t>about</a:t>
            </a:r>
            <a:r>
              <a:rPr lang="it-IT" dirty="0" smtClean="0"/>
              <a:t> </a:t>
            </a:r>
            <a:r>
              <a:rPr lang="it-IT" dirty="0" err="1" smtClean="0"/>
              <a:t>ingredients</a:t>
            </a:r>
            <a:r>
              <a:rPr lang="it-IT" dirty="0" smtClean="0"/>
              <a:t>?</a:t>
            </a:r>
            <a:endParaRPr lang="it-IT" dirty="0"/>
          </a:p>
        </p:txBody>
      </p:sp>
      <p:pic>
        <p:nvPicPr>
          <p:cNvPr id="4098" name="Picture 2" descr="http://pad1.whstatic.com/images/f/fe/Cake-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933700"/>
            <a:ext cx="3705225" cy="24605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reccia a destra 6"/>
          <p:cNvSpPr/>
          <p:nvPr/>
        </p:nvSpPr>
        <p:spPr>
          <a:xfrm>
            <a:off x="4813300" y="3467100"/>
            <a:ext cx="2108200" cy="889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4848704" y="3053348"/>
            <a:ext cx="898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 smtClean="0"/>
              <a:t>Recipe</a:t>
            </a:r>
            <a:endParaRPr lang="it-IT" b="1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1676400" y="6096000"/>
            <a:ext cx="1322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ingredients</a:t>
            </a:r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8887444" y="6096000"/>
            <a:ext cx="640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cake</a:t>
            </a:r>
            <a:endParaRPr lang="it-IT" dirty="0"/>
          </a:p>
        </p:txBody>
      </p:sp>
      <p:sp>
        <p:nvSpPr>
          <p:cNvPr id="10" name="Rettangolo arrotondato 9"/>
          <p:cNvSpPr/>
          <p:nvPr/>
        </p:nvSpPr>
        <p:spPr>
          <a:xfrm>
            <a:off x="4457700" y="6070600"/>
            <a:ext cx="444500" cy="3947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arrotondato 12"/>
          <p:cNvSpPr/>
          <p:nvPr/>
        </p:nvSpPr>
        <p:spPr>
          <a:xfrm>
            <a:off x="5034566" y="6070600"/>
            <a:ext cx="444500" cy="3947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arrotondato 13"/>
          <p:cNvSpPr/>
          <p:nvPr/>
        </p:nvSpPr>
        <p:spPr>
          <a:xfrm>
            <a:off x="5621941" y="6070600"/>
            <a:ext cx="444500" cy="3947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arrotondato 14"/>
          <p:cNvSpPr/>
          <p:nvPr/>
        </p:nvSpPr>
        <p:spPr>
          <a:xfrm>
            <a:off x="6221021" y="6070600"/>
            <a:ext cx="444500" cy="3947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arrotondato 15"/>
          <p:cNvSpPr/>
          <p:nvPr/>
        </p:nvSpPr>
        <p:spPr>
          <a:xfrm>
            <a:off x="6818313" y="6070600"/>
            <a:ext cx="444500" cy="3947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CasellaDiTesto 16"/>
          <p:cNvSpPr txBox="1"/>
          <p:nvPr/>
        </p:nvSpPr>
        <p:spPr>
          <a:xfrm>
            <a:off x="5232400" y="5570865"/>
            <a:ext cx="1517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 smtClean="0"/>
              <a:t>Step</a:t>
            </a:r>
            <a:r>
              <a:rPr lang="it-IT" b="1" dirty="0" smtClean="0"/>
              <a:t> by </a:t>
            </a:r>
            <a:r>
              <a:rPr lang="it-IT" b="1" dirty="0" err="1" smtClean="0"/>
              <a:t>step</a:t>
            </a:r>
            <a:endParaRPr lang="it-IT" b="1" dirty="0"/>
          </a:p>
        </p:txBody>
      </p:sp>
      <p:sp>
        <p:nvSpPr>
          <p:cNvPr id="12" name="Freccia a destra 11"/>
          <p:cNvSpPr/>
          <p:nvPr/>
        </p:nvSpPr>
        <p:spPr>
          <a:xfrm>
            <a:off x="4851400" y="6179066"/>
            <a:ext cx="221266" cy="1973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Freccia a destra 18"/>
          <p:cNvSpPr/>
          <p:nvPr/>
        </p:nvSpPr>
        <p:spPr>
          <a:xfrm>
            <a:off x="5468451" y="6179066"/>
            <a:ext cx="221266" cy="1973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Freccia a destra 19"/>
          <p:cNvSpPr/>
          <p:nvPr/>
        </p:nvSpPr>
        <p:spPr>
          <a:xfrm>
            <a:off x="6070115" y="6169283"/>
            <a:ext cx="221266" cy="1973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Freccia a destra 20"/>
          <p:cNvSpPr/>
          <p:nvPr/>
        </p:nvSpPr>
        <p:spPr>
          <a:xfrm>
            <a:off x="6665521" y="6185932"/>
            <a:ext cx="221266" cy="1973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Freccia a destra 17"/>
          <p:cNvSpPr/>
          <p:nvPr/>
        </p:nvSpPr>
        <p:spPr>
          <a:xfrm>
            <a:off x="3137065" y="6169283"/>
            <a:ext cx="1320800" cy="1973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Freccia a destra 22"/>
          <p:cNvSpPr/>
          <p:nvPr/>
        </p:nvSpPr>
        <p:spPr>
          <a:xfrm>
            <a:off x="7255612" y="6159074"/>
            <a:ext cx="1320800" cy="1973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Rettangolo 1"/>
          <p:cNvSpPr/>
          <p:nvPr/>
        </p:nvSpPr>
        <p:spPr>
          <a:xfrm>
            <a:off x="449881" y="1512920"/>
            <a:ext cx="4230069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dirty="0" err="1" smtClean="0">
                <a:solidFill>
                  <a:schemeClr val="accent6">
                    <a:lumMod val="75000"/>
                  </a:schemeClr>
                </a:solidFill>
              </a:rPr>
              <a:t>What</a:t>
            </a:r>
            <a:r>
              <a:rPr lang="it-IT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it-IT" sz="3200" dirty="0" err="1" smtClean="0">
                <a:solidFill>
                  <a:schemeClr val="accent6">
                    <a:lumMod val="75000"/>
                  </a:schemeClr>
                </a:solidFill>
              </a:rPr>
              <a:t>kind</a:t>
            </a:r>
            <a:r>
              <a:rPr lang="it-IT" sz="3200" dirty="0" smtClean="0">
                <a:solidFill>
                  <a:schemeClr val="accent6">
                    <a:lumMod val="75000"/>
                  </a:schemeClr>
                </a:solidFill>
              </a:rPr>
              <a:t> of </a:t>
            </a:r>
            <a:br>
              <a:rPr lang="it-IT" sz="32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it-IT" sz="3200" dirty="0" err="1" smtClean="0">
                <a:solidFill>
                  <a:schemeClr val="accent6">
                    <a:lumMod val="75000"/>
                  </a:schemeClr>
                </a:solidFill>
              </a:rPr>
              <a:t>ingredients</a:t>
            </a:r>
            <a:r>
              <a:rPr lang="it-IT" sz="3200" dirty="0" smtClean="0">
                <a:solidFill>
                  <a:schemeClr val="accent6">
                    <a:lumMod val="75000"/>
                  </a:schemeClr>
                </a:solidFill>
              </a:rPr>
              <a:t> do I </a:t>
            </a:r>
            <a:r>
              <a:rPr lang="it-IT" sz="3200" dirty="0" err="1" smtClean="0">
                <a:solidFill>
                  <a:schemeClr val="accent6">
                    <a:lumMod val="75000"/>
                  </a:schemeClr>
                </a:solidFill>
              </a:rPr>
              <a:t>need</a:t>
            </a:r>
            <a:r>
              <a:rPr lang="it-IT" sz="3200" dirty="0" smtClean="0">
                <a:solidFill>
                  <a:schemeClr val="accent6">
                    <a:lumMod val="75000"/>
                  </a:schemeClr>
                </a:solidFill>
              </a:rPr>
              <a:t>?</a:t>
            </a:r>
            <a:endParaRPr lang="it-IT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4663340" y="1537138"/>
            <a:ext cx="475444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dirty="0" err="1">
                <a:solidFill>
                  <a:schemeClr val="accent6">
                    <a:lumMod val="75000"/>
                  </a:schemeClr>
                </a:solidFill>
              </a:rPr>
              <a:t>What</a:t>
            </a:r>
            <a:r>
              <a:rPr lang="it-IT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it-IT" sz="3200" dirty="0" err="1">
                <a:solidFill>
                  <a:schemeClr val="accent6">
                    <a:lumMod val="75000"/>
                  </a:schemeClr>
                </a:solidFill>
              </a:rPr>
              <a:t>kind</a:t>
            </a:r>
            <a:r>
              <a:rPr lang="it-IT" sz="3200" dirty="0">
                <a:solidFill>
                  <a:schemeClr val="accent6">
                    <a:lumMod val="75000"/>
                  </a:schemeClr>
                </a:solidFill>
              </a:rPr>
              <a:t> of </a:t>
            </a:r>
            <a:br>
              <a:rPr lang="it-IT" sz="32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it-IT" sz="3200" dirty="0" err="1" smtClean="0">
                <a:solidFill>
                  <a:schemeClr val="accent6">
                    <a:lumMod val="75000"/>
                  </a:schemeClr>
                </a:solidFill>
              </a:rPr>
              <a:t>recipe</a:t>
            </a:r>
            <a:r>
              <a:rPr lang="it-IT" sz="3200" dirty="0" smtClean="0">
                <a:solidFill>
                  <a:schemeClr val="accent6">
                    <a:lumMod val="75000"/>
                  </a:schemeClr>
                </a:solidFill>
              </a:rPr>
              <a:t> do I </a:t>
            </a:r>
            <a:r>
              <a:rPr lang="it-IT" sz="3200" dirty="0" err="1">
                <a:solidFill>
                  <a:schemeClr val="accent6">
                    <a:lumMod val="75000"/>
                  </a:schemeClr>
                </a:solidFill>
              </a:rPr>
              <a:t>need</a:t>
            </a:r>
            <a:r>
              <a:rPr lang="it-IT" sz="3200" dirty="0">
                <a:solidFill>
                  <a:schemeClr val="accent6">
                    <a:lumMod val="75000"/>
                  </a:schemeClr>
                </a:solidFill>
              </a:rPr>
              <a:t>?</a:t>
            </a:r>
          </a:p>
        </p:txBody>
      </p:sp>
      <p:sp>
        <p:nvSpPr>
          <p:cNvPr id="6" name="Rettangolo 5"/>
          <p:cNvSpPr/>
          <p:nvPr/>
        </p:nvSpPr>
        <p:spPr>
          <a:xfrm>
            <a:off x="8665826" y="6307267"/>
            <a:ext cx="35026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dirty="0" smtClean="0">
                <a:solidFill>
                  <a:schemeClr val="accent6">
                    <a:lumMod val="75000"/>
                  </a:schemeClr>
                </a:solidFill>
              </a:rPr>
              <a:t>Wow I </a:t>
            </a:r>
            <a:r>
              <a:rPr lang="it-IT" sz="2800" dirty="0" err="1" smtClean="0">
                <a:solidFill>
                  <a:schemeClr val="accent6">
                    <a:lumMod val="75000"/>
                  </a:schemeClr>
                </a:solidFill>
              </a:rPr>
              <a:t>have</a:t>
            </a:r>
            <a:r>
              <a:rPr lang="it-IT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it-IT" sz="2800" dirty="0" err="1" smtClean="0">
                <a:solidFill>
                  <a:schemeClr val="accent6">
                    <a:lumMod val="75000"/>
                  </a:schemeClr>
                </a:solidFill>
              </a:rPr>
              <a:t>my</a:t>
            </a:r>
            <a:r>
              <a:rPr lang="it-IT" sz="2800" dirty="0" smtClean="0">
                <a:solidFill>
                  <a:schemeClr val="accent6">
                    <a:lumMod val="75000"/>
                  </a:schemeClr>
                </a:solidFill>
              </a:rPr>
              <a:t> cake!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611189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1" grpId="0"/>
      <p:bldP spid="10" grpId="0" animBg="1"/>
      <p:bldP spid="13" grpId="0" animBg="1"/>
      <p:bldP spid="14" grpId="0" animBg="1"/>
      <p:bldP spid="15" grpId="0" animBg="1"/>
      <p:bldP spid="16" grpId="0" animBg="1"/>
      <p:bldP spid="17" grpId="0"/>
      <p:bldP spid="12" grpId="0" animBg="1"/>
      <p:bldP spid="19" grpId="0" animBg="1"/>
      <p:bldP spid="20" grpId="0" animBg="1"/>
      <p:bldP spid="21" grpId="0" animBg="1"/>
      <p:bldP spid="18" grpId="0" animBg="1"/>
      <p:bldP spid="23" grpId="0" animBg="1"/>
      <p:bldP spid="2" grpId="0"/>
      <p:bldP spid="3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magin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342" y="2343622"/>
            <a:ext cx="4963725" cy="4224682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Focus on new </a:t>
            </a:r>
            <a:r>
              <a:rPr lang="it-IT" dirty="0" err="1" smtClean="0"/>
              <a:t>ingredients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7331987" y="1917319"/>
            <a:ext cx="1920240" cy="76944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sz="4400" dirty="0" smtClean="0"/>
              <a:t>DNN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8310992" y="2899607"/>
            <a:ext cx="1920240" cy="76944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sz="4400" dirty="0" smtClean="0"/>
              <a:t>.NET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7735956" y="5340218"/>
            <a:ext cx="3617844" cy="76944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sz="4400" dirty="0" smtClean="0"/>
              <a:t>Visual studio</a:t>
            </a:r>
          </a:p>
        </p:txBody>
      </p:sp>
      <p:cxnSp>
        <p:nvCxnSpPr>
          <p:cNvPr id="8" name="Connettore 2 7"/>
          <p:cNvCxnSpPr>
            <a:endCxn id="4" idx="1"/>
          </p:cNvCxnSpPr>
          <p:nvPr/>
        </p:nvCxnSpPr>
        <p:spPr>
          <a:xfrm flipV="1">
            <a:off x="6616700" y="2302040"/>
            <a:ext cx="715287" cy="63389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Connettore 2 9"/>
          <p:cNvCxnSpPr>
            <a:endCxn id="5" idx="1"/>
          </p:cNvCxnSpPr>
          <p:nvPr/>
        </p:nvCxnSpPr>
        <p:spPr>
          <a:xfrm flipV="1">
            <a:off x="7185937" y="3284328"/>
            <a:ext cx="1125055" cy="52657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Connettore 2 11"/>
          <p:cNvCxnSpPr/>
          <p:nvPr/>
        </p:nvCxnSpPr>
        <p:spPr>
          <a:xfrm>
            <a:off x="6080263" y="5608346"/>
            <a:ext cx="1654916" cy="22644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7" name="Rettangolo 16"/>
          <p:cNvSpPr/>
          <p:nvPr/>
        </p:nvSpPr>
        <p:spPr>
          <a:xfrm>
            <a:off x="9034892" y="1350119"/>
            <a:ext cx="30574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b="1" dirty="0" smtClean="0"/>
              <a:t>Basic </a:t>
            </a:r>
            <a:r>
              <a:rPr lang="it-IT" sz="2800" b="1" dirty="0" err="1" smtClean="0"/>
              <a:t>ingredients</a:t>
            </a:r>
            <a:endParaRPr lang="it-IT" sz="2800" b="1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3562016" y="1407659"/>
            <a:ext cx="2688427" cy="769441"/>
          </a:xfrm>
          <a:prstGeom prst="rect">
            <a:avLst/>
          </a:prstGeom>
          <a:ln cap="rnd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sz="4400" dirty="0" err="1" smtClean="0"/>
              <a:t>Teamwork</a:t>
            </a:r>
            <a:endParaRPr lang="it-IT" sz="4400" dirty="0" smtClean="0"/>
          </a:p>
        </p:txBody>
      </p:sp>
      <p:sp>
        <p:nvSpPr>
          <p:cNvPr id="19" name="CasellaDiTesto 18"/>
          <p:cNvSpPr txBox="1"/>
          <p:nvPr/>
        </p:nvSpPr>
        <p:spPr>
          <a:xfrm>
            <a:off x="480350" y="2192058"/>
            <a:ext cx="3311018" cy="1446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sz="4000" dirty="0" err="1" smtClean="0"/>
              <a:t>Methodology</a:t>
            </a:r>
            <a:r>
              <a:rPr lang="it-IT" sz="4000" dirty="0" smtClean="0"/>
              <a:t/>
            </a:r>
            <a:br>
              <a:rPr lang="it-IT" sz="4000" dirty="0" smtClean="0"/>
            </a:br>
            <a:r>
              <a:rPr lang="it-IT" sz="2400" dirty="0" smtClean="0"/>
              <a:t>Project 7 </a:t>
            </a:r>
            <a:r>
              <a:rPr lang="it-IT" sz="2400" dirty="0" err="1" smtClean="0"/>
              <a:t>steps</a:t>
            </a:r>
            <a:r>
              <a:rPr lang="it-IT" sz="2400" dirty="0" smtClean="0"/>
              <a:t> +</a:t>
            </a:r>
          </a:p>
          <a:p>
            <a:r>
              <a:rPr lang="it-IT" sz="2400" dirty="0" err="1" smtClean="0"/>
              <a:t>Module</a:t>
            </a:r>
            <a:r>
              <a:rPr lang="it-IT" sz="2400" dirty="0" smtClean="0"/>
              <a:t> 6 </a:t>
            </a:r>
            <a:r>
              <a:rPr lang="it-IT" sz="2400" dirty="0" err="1" smtClean="0"/>
              <a:t>steps</a:t>
            </a:r>
            <a:endParaRPr lang="it-IT" sz="2400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162668" y="3728798"/>
            <a:ext cx="3679070" cy="169277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sz="3200" dirty="0" smtClean="0"/>
              <a:t>Tools</a:t>
            </a:r>
            <a:endParaRPr lang="it-IT" sz="4400" dirty="0" smtClean="0"/>
          </a:p>
          <a:p>
            <a:r>
              <a:rPr lang="it-IT" sz="2400" dirty="0" smtClean="0"/>
              <a:t>   </a:t>
            </a:r>
            <a:r>
              <a:rPr lang="it-IT" sz="2400" dirty="0" err="1" smtClean="0"/>
              <a:t>Balsamiq</a:t>
            </a:r>
            <a:r>
              <a:rPr lang="it-IT" sz="2400" dirty="0"/>
              <a:t> </a:t>
            </a:r>
            <a:r>
              <a:rPr lang="it-IT" sz="2400" dirty="0" smtClean="0"/>
              <a:t>– office </a:t>
            </a:r>
            <a:r>
              <a:rPr lang="it-IT" sz="2400" dirty="0" err="1" smtClean="0"/>
              <a:t>lens</a:t>
            </a:r>
            <a:endParaRPr lang="it-IT" sz="2400" dirty="0" smtClean="0"/>
          </a:p>
          <a:p>
            <a:r>
              <a:rPr lang="it-IT" sz="2400" dirty="0" smtClean="0"/>
              <a:t>   sublime – </a:t>
            </a:r>
            <a:r>
              <a:rPr lang="it-IT" sz="2400" dirty="0" err="1" smtClean="0"/>
              <a:t>powerpoint</a:t>
            </a:r>
            <a:endParaRPr lang="it-IT" sz="2400" dirty="0" smtClean="0"/>
          </a:p>
          <a:p>
            <a:r>
              <a:rPr lang="it-IT" sz="2400" dirty="0" smtClean="0"/>
              <a:t>   Word – pdf - </a:t>
            </a:r>
            <a:r>
              <a:rPr lang="it-IT" sz="2400" dirty="0" err="1" smtClean="0"/>
              <a:t>trello</a:t>
            </a:r>
            <a:endParaRPr lang="it-IT" sz="4400" dirty="0" smtClean="0"/>
          </a:p>
        </p:txBody>
      </p:sp>
      <p:sp>
        <p:nvSpPr>
          <p:cNvPr id="21" name="CasellaDiTesto 20"/>
          <p:cNvSpPr txBox="1"/>
          <p:nvPr/>
        </p:nvSpPr>
        <p:spPr>
          <a:xfrm>
            <a:off x="1195190" y="5629257"/>
            <a:ext cx="361811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sz="3200" dirty="0" smtClean="0"/>
              <a:t>Technology</a:t>
            </a:r>
            <a:endParaRPr lang="it-IT" dirty="0" smtClean="0"/>
          </a:p>
          <a:p>
            <a:r>
              <a:rPr lang="it-IT" sz="2000" dirty="0" smtClean="0"/>
              <a:t>   </a:t>
            </a:r>
            <a:r>
              <a:rPr lang="it-IT" sz="2000" dirty="0" err="1" smtClean="0"/>
              <a:t>angularJS</a:t>
            </a:r>
            <a:endParaRPr lang="it-IT" dirty="0" smtClean="0"/>
          </a:p>
          <a:p>
            <a:r>
              <a:rPr lang="it-IT" sz="2000" dirty="0" smtClean="0"/>
              <a:t>   </a:t>
            </a:r>
            <a:r>
              <a:rPr lang="it-IT" sz="2000" dirty="0" err="1" smtClean="0"/>
              <a:t>nodeJS</a:t>
            </a:r>
            <a:endParaRPr lang="it-IT" dirty="0" smtClean="0"/>
          </a:p>
        </p:txBody>
      </p:sp>
      <p:cxnSp>
        <p:nvCxnSpPr>
          <p:cNvPr id="23" name="Connettore 2 22"/>
          <p:cNvCxnSpPr/>
          <p:nvPr/>
        </p:nvCxnSpPr>
        <p:spPr>
          <a:xfrm flipH="1" flipV="1">
            <a:off x="4696460" y="2192058"/>
            <a:ext cx="472440" cy="70754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Connettore 2 23"/>
          <p:cNvCxnSpPr/>
          <p:nvPr/>
        </p:nvCxnSpPr>
        <p:spPr>
          <a:xfrm flipH="1" flipV="1">
            <a:off x="3841738" y="2663543"/>
            <a:ext cx="854722" cy="62078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Connettore 2 26"/>
          <p:cNvCxnSpPr/>
          <p:nvPr/>
        </p:nvCxnSpPr>
        <p:spPr>
          <a:xfrm flipH="1">
            <a:off x="3841738" y="4171341"/>
            <a:ext cx="518240" cy="17329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Connettore 2 28"/>
          <p:cNvCxnSpPr/>
          <p:nvPr/>
        </p:nvCxnSpPr>
        <p:spPr>
          <a:xfrm flipH="1">
            <a:off x="4359978" y="5118100"/>
            <a:ext cx="453323" cy="51115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1" name="Rettangolo 30"/>
          <p:cNvSpPr/>
          <p:nvPr/>
        </p:nvSpPr>
        <p:spPr>
          <a:xfrm>
            <a:off x="197011" y="1486066"/>
            <a:ext cx="29628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b="1" dirty="0" smtClean="0"/>
              <a:t>New </a:t>
            </a:r>
            <a:r>
              <a:rPr lang="it-IT" sz="2800" b="1" dirty="0" err="1" smtClean="0"/>
              <a:t>ingredients</a:t>
            </a:r>
            <a:endParaRPr lang="it-IT" sz="2800" b="1" dirty="0"/>
          </a:p>
        </p:txBody>
      </p:sp>
      <p:sp>
        <p:nvSpPr>
          <p:cNvPr id="25" name="CasellaDiTesto 24"/>
          <p:cNvSpPr txBox="1"/>
          <p:nvPr/>
        </p:nvSpPr>
        <p:spPr>
          <a:xfrm>
            <a:off x="7993440" y="4119912"/>
            <a:ext cx="2948880" cy="76944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sz="4400" dirty="0" smtClean="0"/>
              <a:t>SQL server</a:t>
            </a:r>
          </a:p>
        </p:txBody>
      </p:sp>
      <p:cxnSp>
        <p:nvCxnSpPr>
          <p:cNvPr id="26" name="Connettore 2 25"/>
          <p:cNvCxnSpPr>
            <a:endCxn id="25" idx="1"/>
          </p:cNvCxnSpPr>
          <p:nvPr/>
        </p:nvCxnSpPr>
        <p:spPr>
          <a:xfrm flipV="1">
            <a:off x="6934877" y="4504633"/>
            <a:ext cx="1058563" cy="50241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4073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7" grpId="0"/>
      <p:bldP spid="18" grpId="0" animBg="1"/>
      <p:bldP spid="19" grpId="0" animBg="1"/>
      <p:bldP spid="20" grpId="0" animBg="1"/>
      <p:bldP spid="21" grpId="0" animBg="1"/>
      <p:bldP spid="31" grpId="0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 err="1"/>
              <a:t>Teamwork</a:t>
            </a:r>
            <a:endParaRPr lang="it-IT" sz="3200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1016000" y="1739900"/>
            <a:ext cx="61604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smtClean="0"/>
              <a:t>1° </a:t>
            </a:r>
            <a:r>
              <a:rPr lang="it-IT" sz="3200" dirty="0" err="1" smtClean="0"/>
              <a:t>Ingredient</a:t>
            </a:r>
            <a:r>
              <a:rPr lang="it-IT" sz="3200" dirty="0" smtClean="0"/>
              <a:t>: </a:t>
            </a:r>
            <a:r>
              <a:rPr lang="it-IT" sz="3200" dirty="0" err="1" smtClean="0"/>
              <a:t>working</a:t>
            </a:r>
            <a:r>
              <a:rPr lang="it-IT" sz="3200" dirty="0" smtClean="0"/>
              <a:t> in a team</a:t>
            </a:r>
            <a:endParaRPr lang="it-IT" sz="3200" dirty="0"/>
          </a:p>
        </p:txBody>
      </p:sp>
      <p:pic>
        <p:nvPicPr>
          <p:cNvPr id="5122" name="Picture 2" descr="http://www.teamworkandleadership.com/wp-content/uploads/2012/04/teamwork-vide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75" y="2729458"/>
            <a:ext cx="5715000" cy="28860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124" name="Picture 4" descr="http://bucksketball.com/wp-content/uploads/2011/12/teamwork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7861" y="2729458"/>
            <a:ext cx="4197819" cy="26616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86154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 smtClean="0"/>
              <a:t>Project made by </a:t>
            </a:r>
            <a:r>
              <a:rPr lang="it-IT" sz="3200" dirty="0" err="1" smtClean="0"/>
              <a:t>myself</a:t>
            </a:r>
            <a:r>
              <a:rPr lang="it-IT" sz="3200" dirty="0" smtClean="0"/>
              <a:t> VS </a:t>
            </a:r>
            <a:r>
              <a:rPr lang="it-IT" sz="3200" dirty="0" err="1" smtClean="0"/>
              <a:t>Teamwork</a:t>
            </a:r>
            <a:endParaRPr lang="it-IT" sz="3200" dirty="0"/>
          </a:p>
        </p:txBody>
      </p:sp>
      <p:pic>
        <p:nvPicPr>
          <p:cNvPr id="1026" name="Picture 2" descr="http://img594.imageshack.us/img594/7249/panarellinaallozabaion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3177516"/>
            <a:ext cx="3169920" cy="23774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1028" name="Picture 4" descr="http://static.pourfemme.it/pfricette/fotogallery/625X0/22905/torta-di-compleanno-alle-frago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455" y="2723173"/>
            <a:ext cx="5953125" cy="328612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6" name="CasellaDiTesto 5"/>
          <p:cNvSpPr txBox="1"/>
          <p:nvPr/>
        </p:nvSpPr>
        <p:spPr>
          <a:xfrm>
            <a:off x="741864" y="1957161"/>
            <a:ext cx="35764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b="1" dirty="0" err="1" smtClean="0">
                <a:solidFill>
                  <a:schemeClr val="accent6">
                    <a:lumMod val="75000"/>
                  </a:schemeClr>
                </a:solidFill>
              </a:rPr>
              <a:t>project</a:t>
            </a:r>
            <a:r>
              <a:rPr lang="it-IT" sz="2400" b="1" dirty="0" smtClean="0">
                <a:solidFill>
                  <a:schemeClr val="accent6">
                    <a:lumMod val="75000"/>
                  </a:schemeClr>
                </a:solidFill>
              </a:rPr>
              <a:t> made by </a:t>
            </a:r>
            <a:r>
              <a:rPr lang="it-IT" sz="2400" b="1" dirty="0" err="1" smtClean="0">
                <a:solidFill>
                  <a:schemeClr val="accent6">
                    <a:lumMod val="75000"/>
                  </a:schemeClr>
                </a:solidFill>
              </a:rPr>
              <a:t>myself</a:t>
            </a:r>
            <a:endParaRPr lang="it-IT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7674625" y="1853618"/>
            <a:ext cx="1676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err="1" smtClean="0">
                <a:solidFill>
                  <a:schemeClr val="accent6">
                    <a:lumMod val="75000"/>
                  </a:schemeClr>
                </a:solidFill>
              </a:rPr>
              <a:t>Teamwork</a:t>
            </a:r>
            <a:endParaRPr lang="it-IT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Diverso da 6"/>
          <p:cNvSpPr/>
          <p:nvPr/>
        </p:nvSpPr>
        <p:spPr>
          <a:xfrm>
            <a:off x="4332170" y="3978549"/>
            <a:ext cx="1340285" cy="775374"/>
          </a:xfrm>
          <a:prstGeom prst="mathNotEqual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433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7" grpId="0" animBg="1"/>
    </p:bldLst>
  </p:timing>
</p:sld>
</file>

<file path=ppt/theme/theme1.xml><?xml version="1.0" encoding="utf-8"?>
<a:theme xmlns:a="http://schemas.openxmlformats.org/drawingml/2006/main" name="Welcome to PowerPoint_TP10292394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zione standard1" id="{AF3C2725-E792-40C4-98FD-562AC06C582F}" vid="{94A984C3-3099-431C-9D91-059FD31E7162}"/>
    </a:ext>
  </a:extLst>
</a:theme>
</file>

<file path=ppt/theme/theme2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C898286490FF743984A9E70EAD3A8A5" ma:contentTypeVersion="0" ma:contentTypeDescription="Creare un nuovo documento." ma:contentTypeScope="" ma:versionID="b7cb5de8f287620f1eb52a2206ecbb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efa4c5632a9158359ac5365d2e177e3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EB1BFB3-8403-4F3D-A7E3-3BF3EE3332C0}">
  <ds:schemaRefs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purl.org/dc/dcmitype/"/>
    <ds:schemaRef ds:uri="http://schemas.microsoft.com/office/2006/metadata/properties"/>
    <ds:schemaRef ds:uri="http://www.w3.org/XML/1998/namespace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4DCF8DC-CE81-477C-8E42-C77DCD21B72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A974DF4-983C-4144-9337-308BEEC71A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Introduzione a PowerPoint</Template>
  <TotalTime>0</TotalTime>
  <Words>1350</Words>
  <Application>Microsoft Office PowerPoint</Application>
  <PresentationFormat>Widescreen</PresentationFormat>
  <Paragraphs>432</Paragraphs>
  <Slides>30</Slides>
  <Notes>15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30</vt:i4>
      </vt:variant>
    </vt:vector>
  </HeadingPairs>
  <TitlesOfParts>
    <vt:vector size="38" baseType="lpstr">
      <vt:lpstr>Arial</vt:lpstr>
      <vt:lpstr>Calibri</vt:lpstr>
      <vt:lpstr>Calibri Light</vt:lpstr>
      <vt:lpstr>Rockwell</vt:lpstr>
      <vt:lpstr>Segoe UI</vt:lpstr>
      <vt:lpstr>Segoe UI Light</vt:lpstr>
      <vt:lpstr>Welcome to PowerPoint_TP102923943</vt:lpstr>
      <vt:lpstr>Personalizza struttura</vt:lpstr>
      <vt:lpstr>Smart Team working</vt:lpstr>
      <vt:lpstr>Presentation</vt:lpstr>
      <vt:lpstr>Who can take value from this presentation</vt:lpstr>
      <vt:lpstr>What do I need to improve?</vt:lpstr>
      <vt:lpstr>How can I do it? </vt:lpstr>
      <vt:lpstr>Why are we talking about ingredients?</vt:lpstr>
      <vt:lpstr>Focus on new ingredients</vt:lpstr>
      <vt:lpstr>Teamwork</vt:lpstr>
      <vt:lpstr>Project made by myself VS Teamwork</vt:lpstr>
      <vt:lpstr>Teamwork: why a Team leads to a successful project</vt:lpstr>
      <vt:lpstr>Teamwork: 6 basic roles</vt:lpstr>
      <vt:lpstr>Teamwork</vt:lpstr>
      <vt:lpstr>Teamwork: benefits to work in a Smart Team</vt:lpstr>
      <vt:lpstr>Methodology</vt:lpstr>
      <vt:lpstr>The seven steps for the development team smart project</vt:lpstr>
      <vt:lpstr>Project step 1:  Function analysis and wireframe</vt:lpstr>
      <vt:lpstr>Project step 2:  Share analysis and wireframe with team</vt:lpstr>
      <vt:lpstr>Now 10 seconds of meditation</vt:lpstr>
      <vt:lpstr>Project step 3: Team Technical analysis</vt:lpstr>
      <vt:lpstr>Project step 4: Graphic design or mockup</vt:lpstr>
      <vt:lpstr>Now 10 seconds of meditation</vt:lpstr>
      <vt:lpstr>Presentazione standard di PowerPoint</vt:lpstr>
      <vt:lpstr>Project step 5: Module development</vt:lpstr>
      <vt:lpstr>Project Step 5:  Module development is important!! Go inside</vt:lpstr>
      <vt:lpstr>Project Step 5: Module development</vt:lpstr>
      <vt:lpstr>Project Step 6:  Assembly (all pieces together) </vt:lpstr>
      <vt:lpstr>Step 7: Test and bug fixing</vt:lpstr>
      <vt:lpstr>Now we are ready for a demo</vt:lpstr>
      <vt:lpstr>Presentazione standard di PowerPoint</vt:lpstr>
      <vt:lpstr>Thank you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2015-04-22T12:33:20Z</dcterms:created>
  <dcterms:modified xsi:type="dcterms:W3CDTF">2015-05-29T09:08:37Z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TC029239449991</vt:lpwstr>
  </property>
  <property fmtid="{D5CDD505-2E9C-101B-9397-08002B2CF9AE}" pid="3" name="ContentTypeId">
    <vt:lpwstr>0x0101004C898286490FF743984A9E70EAD3A8A5</vt:lpwstr>
  </property>
</Properties>
</file>